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1">
                <a:solidFill>
                  <a:srgbClr val="00666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1" i="0">
                <a:solidFill>
                  <a:srgbClr val="00336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1">
                <a:solidFill>
                  <a:srgbClr val="00666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1">
                <a:solidFill>
                  <a:srgbClr val="00666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762000" cy="6858000"/>
          </a:xfrm>
          <a:custGeom>
            <a:avLst/>
            <a:gdLst/>
            <a:ahLst/>
            <a:cxnLst/>
            <a:rect l="l" t="t" r="r" b="b"/>
            <a:pathLst>
              <a:path w="762000" h="6858000">
                <a:moveTo>
                  <a:pt x="762000" y="0"/>
                </a:moveTo>
                <a:lnTo>
                  <a:pt x="0" y="0"/>
                </a:lnTo>
                <a:lnTo>
                  <a:pt x="0" y="6858000"/>
                </a:lnTo>
                <a:lnTo>
                  <a:pt x="762000" y="6858000"/>
                </a:lnTo>
                <a:lnTo>
                  <a:pt x="762000" y="0"/>
                </a:lnTo>
                <a:close/>
              </a:path>
            </a:pathLst>
          </a:custGeom>
          <a:solidFill>
            <a:srgbClr val="99CC99"/>
          </a:solidFill>
        </p:spPr>
        <p:txBody>
          <a:bodyPr wrap="square" lIns="0" tIns="0" rIns="0" bIns="0" rtlCol="0"/>
          <a:lstStyle/>
          <a:p>
            <a:endParaRPr/>
          </a:p>
        </p:txBody>
      </p:sp>
      <p:sp>
        <p:nvSpPr>
          <p:cNvPr id="17" name="bk object 17"/>
          <p:cNvSpPr/>
          <p:nvPr/>
        </p:nvSpPr>
        <p:spPr>
          <a:xfrm>
            <a:off x="457200" y="0"/>
            <a:ext cx="2743200" cy="1167130"/>
          </a:xfrm>
          <a:custGeom>
            <a:avLst/>
            <a:gdLst/>
            <a:ahLst/>
            <a:cxnLst/>
            <a:rect l="l" t="t" r="r" b="b"/>
            <a:pathLst>
              <a:path w="2743200" h="1167130">
                <a:moveTo>
                  <a:pt x="2743200" y="0"/>
                </a:moveTo>
                <a:lnTo>
                  <a:pt x="0" y="0"/>
                </a:lnTo>
                <a:lnTo>
                  <a:pt x="0" y="1167129"/>
                </a:lnTo>
                <a:lnTo>
                  <a:pt x="304800" y="1167129"/>
                </a:lnTo>
                <a:lnTo>
                  <a:pt x="304800" y="1056639"/>
                </a:lnTo>
                <a:lnTo>
                  <a:pt x="307280" y="1029751"/>
                </a:lnTo>
                <a:lnTo>
                  <a:pt x="317480" y="975022"/>
                </a:lnTo>
                <a:lnTo>
                  <a:pt x="338990" y="919539"/>
                </a:lnTo>
                <a:lnTo>
                  <a:pt x="370859" y="866159"/>
                </a:lnTo>
                <a:lnTo>
                  <a:pt x="413047" y="822404"/>
                </a:lnTo>
                <a:lnTo>
                  <a:pt x="465077" y="788273"/>
                </a:lnTo>
                <a:lnTo>
                  <a:pt x="561340" y="762000"/>
                </a:lnTo>
                <a:lnTo>
                  <a:pt x="2743200" y="762000"/>
                </a:lnTo>
                <a:lnTo>
                  <a:pt x="2743200" y="0"/>
                </a:lnTo>
                <a:close/>
              </a:path>
              <a:path w="2743200" h="1167130">
                <a:moveTo>
                  <a:pt x="2743200" y="762000"/>
                </a:moveTo>
                <a:lnTo>
                  <a:pt x="561340" y="762000"/>
                </a:lnTo>
                <a:lnTo>
                  <a:pt x="603250" y="764539"/>
                </a:lnTo>
                <a:lnTo>
                  <a:pt x="2743200" y="762000"/>
                </a:lnTo>
                <a:close/>
              </a:path>
            </a:pathLst>
          </a:custGeom>
          <a:solidFill>
            <a:srgbClr val="99CC99"/>
          </a:solidFill>
        </p:spPr>
        <p:txBody>
          <a:bodyPr wrap="square" lIns="0" tIns="0" rIns="0" bIns="0" rtlCol="0"/>
          <a:lstStyle/>
          <a:p>
            <a:endParaRPr/>
          </a:p>
        </p:txBody>
      </p:sp>
      <p:sp>
        <p:nvSpPr>
          <p:cNvPr id="18" name="bk object 18"/>
          <p:cNvSpPr/>
          <p:nvPr/>
        </p:nvSpPr>
        <p:spPr>
          <a:xfrm>
            <a:off x="609600" y="1981200"/>
            <a:ext cx="7010400" cy="317500"/>
          </a:xfrm>
          <a:custGeom>
            <a:avLst/>
            <a:gdLst/>
            <a:ahLst/>
            <a:cxnLst/>
            <a:rect l="l" t="t" r="r" b="b"/>
            <a:pathLst>
              <a:path w="7010400" h="317500">
                <a:moveTo>
                  <a:pt x="0" y="0"/>
                </a:moveTo>
                <a:lnTo>
                  <a:pt x="0" y="317500"/>
                </a:lnTo>
                <a:lnTo>
                  <a:pt x="7010400" y="317500"/>
                </a:lnTo>
                <a:lnTo>
                  <a:pt x="7010400" y="0"/>
                </a:lnTo>
                <a:lnTo>
                  <a:pt x="0" y="0"/>
                </a:lnTo>
                <a:close/>
              </a:path>
            </a:pathLst>
          </a:custGeom>
          <a:solidFill>
            <a:srgbClr val="003366"/>
          </a:solidFill>
        </p:spPr>
        <p:txBody>
          <a:bodyPr wrap="square" lIns="0" tIns="0" rIns="0" bIns="0" rtlCol="0"/>
          <a:lstStyle/>
          <a:p>
            <a:endParaRPr/>
          </a:p>
        </p:txBody>
      </p:sp>
      <p:sp>
        <p:nvSpPr>
          <p:cNvPr id="19" name="bk object 19"/>
          <p:cNvSpPr/>
          <p:nvPr/>
        </p:nvSpPr>
        <p:spPr>
          <a:xfrm>
            <a:off x="228600" y="1981200"/>
            <a:ext cx="393700" cy="318770"/>
          </a:xfrm>
          <a:custGeom>
            <a:avLst/>
            <a:gdLst/>
            <a:ahLst/>
            <a:cxnLst/>
            <a:rect l="l" t="t" r="r" b="b"/>
            <a:pathLst>
              <a:path w="393700" h="318769">
                <a:moveTo>
                  <a:pt x="393700" y="0"/>
                </a:moveTo>
                <a:lnTo>
                  <a:pt x="196850" y="0"/>
                </a:lnTo>
                <a:lnTo>
                  <a:pt x="147872" y="6291"/>
                </a:lnTo>
                <a:lnTo>
                  <a:pt x="101788" y="23659"/>
                </a:lnTo>
                <a:lnTo>
                  <a:pt x="61277" y="49847"/>
                </a:lnTo>
                <a:lnTo>
                  <a:pt x="29021" y="82597"/>
                </a:lnTo>
                <a:lnTo>
                  <a:pt x="7702" y="119650"/>
                </a:lnTo>
                <a:lnTo>
                  <a:pt x="0" y="158750"/>
                </a:lnTo>
                <a:lnTo>
                  <a:pt x="7702" y="198384"/>
                </a:lnTo>
                <a:lnTo>
                  <a:pt x="29021" y="235796"/>
                </a:lnTo>
                <a:lnTo>
                  <a:pt x="61277" y="268763"/>
                </a:lnTo>
                <a:lnTo>
                  <a:pt x="101788" y="295063"/>
                </a:lnTo>
                <a:lnTo>
                  <a:pt x="147872" y="312472"/>
                </a:lnTo>
                <a:lnTo>
                  <a:pt x="196850" y="318770"/>
                </a:lnTo>
                <a:lnTo>
                  <a:pt x="393700" y="318770"/>
                </a:lnTo>
                <a:lnTo>
                  <a:pt x="393700" y="0"/>
                </a:lnTo>
                <a:close/>
              </a:path>
            </a:pathLst>
          </a:custGeom>
          <a:solidFill>
            <a:srgbClr val="003366"/>
          </a:solidFill>
        </p:spPr>
        <p:txBody>
          <a:bodyPr wrap="square" lIns="0" tIns="0" rIns="0" bIns="0" rtlCol="0"/>
          <a:lstStyle/>
          <a:p>
            <a:endParaRPr/>
          </a:p>
        </p:txBody>
      </p:sp>
      <p:sp>
        <p:nvSpPr>
          <p:cNvPr id="2" name="Holder 2"/>
          <p:cNvSpPr>
            <a:spLocks noGrp="1"/>
          </p:cNvSpPr>
          <p:nvPr>
            <p:ph type="title"/>
          </p:nvPr>
        </p:nvSpPr>
        <p:spPr>
          <a:xfrm>
            <a:off x="918209" y="1286509"/>
            <a:ext cx="7307580" cy="513080"/>
          </a:xfrm>
          <a:prstGeom prst="rect">
            <a:avLst/>
          </a:prstGeom>
        </p:spPr>
        <p:txBody>
          <a:bodyPr wrap="square" lIns="0" tIns="0" rIns="0" bIns="0">
            <a:spAutoFit/>
          </a:bodyPr>
          <a:lstStyle>
            <a:lvl1pPr>
              <a:defRPr sz="3200" b="0" i="1">
                <a:solidFill>
                  <a:srgbClr val="006666"/>
                </a:solidFill>
                <a:latin typeface="Arial"/>
                <a:cs typeface="Arial"/>
              </a:defRPr>
            </a:lvl1pPr>
          </a:lstStyle>
          <a:p>
            <a:endParaRPr/>
          </a:p>
        </p:txBody>
      </p:sp>
      <p:sp>
        <p:nvSpPr>
          <p:cNvPr id="3" name="Holder 3"/>
          <p:cNvSpPr>
            <a:spLocks noGrp="1"/>
          </p:cNvSpPr>
          <p:nvPr>
            <p:ph type="body" idx="1"/>
          </p:nvPr>
        </p:nvSpPr>
        <p:spPr>
          <a:xfrm>
            <a:off x="725170" y="2367279"/>
            <a:ext cx="7693659" cy="4264659"/>
          </a:xfrm>
          <a:prstGeom prst="rect">
            <a:avLst/>
          </a:prstGeom>
        </p:spPr>
        <p:txBody>
          <a:bodyPr wrap="square" lIns="0" tIns="0" rIns="0" bIns="0">
            <a:spAutoFit/>
          </a:bodyPr>
          <a:lstStyle>
            <a:lvl1pPr>
              <a:defRPr sz="1800" b="1" i="0">
                <a:solidFill>
                  <a:srgbClr val="003366"/>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1/18/2020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4572000" cy="6858000"/>
          </a:xfrm>
          <a:custGeom>
            <a:avLst/>
            <a:gdLst/>
            <a:ahLst/>
            <a:cxnLst/>
            <a:rect l="l" t="t" r="r" b="b"/>
            <a:pathLst>
              <a:path w="4572000" h="6858000">
                <a:moveTo>
                  <a:pt x="4572000" y="0"/>
                </a:moveTo>
                <a:lnTo>
                  <a:pt x="0" y="0"/>
                </a:lnTo>
                <a:lnTo>
                  <a:pt x="0" y="6858000"/>
                </a:lnTo>
                <a:lnTo>
                  <a:pt x="4572000" y="6858000"/>
                </a:lnTo>
                <a:lnTo>
                  <a:pt x="4572000" y="0"/>
                </a:lnTo>
                <a:close/>
              </a:path>
            </a:pathLst>
          </a:custGeom>
          <a:solidFill>
            <a:srgbClr val="99CC99"/>
          </a:solidFill>
        </p:spPr>
        <p:txBody>
          <a:bodyPr wrap="square" lIns="0" tIns="0" rIns="0" bIns="0" rtlCol="0"/>
          <a:lstStyle/>
          <a:p>
            <a:endParaRPr/>
          </a:p>
        </p:txBody>
      </p:sp>
      <p:sp>
        <p:nvSpPr>
          <p:cNvPr id="3" name="object 3"/>
          <p:cNvSpPr/>
          <p:nvPr/>
        </p:nvSpPr>
        <p:spPr>
          <a:xfrm>
            <a:off x="685800" y="990600"/>
            <a:ext cx="5181600" cy="1905000"/>
          </a:xfrm>
          <a:custGeom>
            <a:avLst/>
            <a:gdLst/>
            <a:ahLst/>
            <a:cxnLst/>
            <a:rect l="l" t="t" r="r" b="b"/>
            <a:pathLst>
              <a:path w="5181600" h="1905000">
                <a:moveTo>
                  <a:pt x="4229100" y="0"/>
                </a:moveTo>
                <a:lnTo>
                  <a:pt x="952500" y="0"/>
                </a:lnTo>
                <a:lnTo>
                  <a:pt x="907866" y="1380"/>
                </a:lnTo>
                <a:lnTo>
                  <a:pt x="863319" y="5464"/>
                </a:lnTo>
                <a:lnTo>
                  <a:pt x="818947" y="12164"/>
                </a:lnTo>
                <a:lnTo>
                  <a:pt x="774836" y="21394"/>
                </a:lnTo>
                <a:lnTo>
                  <a:pt x="731074" y="33064"/>
                </a:lnTo>
                <a:lnTo>
                  <a:pt x="687748" y="47090"/>
                </a:lnTo>
                <a:lnTo>
                  <a:pt x="644946" y="63382"/>
                </a:lnTo>
                <a:lnTo>
                  <a:pt x="602753" y="81855"/>
                </a:lnTo>
                <a:lnTo>
                  <a:pt x="561259" y="102421"/>
                </a:lnTo>
                <a:lnTo>
                  <a:pt x="520549" y="124992"/>
                </a:lnTo>
                <a:lnTo>
                  <a:pt x="480711" y="149482"/>
                </a:lnTo>
                <a:lnTo>
                  <a:pt x="441833" y="175803"/>
                </a:lnTo>
                <a:lnTo>
                  <a:pt x="404001" y="203868"/>
                </a:lnTo>
                <a:lnTo>
                  <a:pt x="367303" y="233590"/>
                </a:lnTo>
                <a:lnTo>
                  <a:pt x="331825" y="264882"/>
                </a:lnTo>
                <a:lnTo>
                  <a:pt x="297656" y="297656"/>
                </a:lnTo>
                <a:lnTo>
                  <a:pt x="264882" y="331825"/>
                </a:lnTo>
                <a:lnTo>
                  <a:pt x="233590" y="367303"/>
                </a:lnTo>
                <a:lnTo>
                  <a:pt x="203868" y="404001"/>
                </a:lnTo>
                <a:lnTo>
                  <a:pt x="175803" y="441833"/>
                </a:lnTo>
                <a:lnTo>
                  <a:pt x="149482" y="480711"/>
                </a:lnTo>
                <a:lnTo>
                  <a:pt x="124992" y="520549"/>
                </a:lnTo>
                <a:lnTo>
                  <a:pt x="102421" y="561259"/>
                </a:lnTo>
                <a:lnTo>
                  <a:pt x="81855" y="602753"/>
                </a:lnTo>
                <a:lnTo>
                  <a:pt x="63382" y="644946"/>
                </a:lnTo>
                <a:lnTo>
                  <a:pt x="47090" y="687748"/>
                </a:lnTo>
                <a:lnTo>
                  <a:pt x="33064" y="731074"/>
                </a:lnTo>
                <a:lnTo>
                  <a:pt x="21394" y="774836"/>
                </a:lnTo>
                <a:lnTo>
                  <a:pt x="12164" y="818947"/>
                </a:lnTo>
                <a:lnTo>
                  <a:pt x="5464" y="863319"/>
                </a:lnTo>
                <a:lnTo>
                  <a:pt x="1380" y="907866"/>
                </a:lnTo>
                <a:lnTo>
                  <a:pt x="0" y="952500"/>
                </a:lnTo>
                <a:lnTo>
                  <a:pt x="1380" y="997133"/>
                </a:lnTo>
                <a:lnTo>
                  <a:pt x="5464" y="1041680"/>
                </a:lnTo>
                <a:lnTo>
                  <a:pt x="12164" y="1086052"/>
                </a:lnTo>
                <a:lnTo>
                  <a:pt x="21394" y="1130163"/>
                </a:lnTo>
                <a:lnTo>
                  <a:pt x="33064" y="1173925"/>
                </a:lnTo>
                <a:lnTo>
                  <a:pt x="47090" y="1217251"/>
                </a:lnTo>
                <a:lnTo>
                  <a:pt x="63382" y="1260053"/>
                </a:lnTo>
                <a:lnTo>
                  <a:pt x="81855" y="1302246"/>
                </a:lnTo>
                <a:lnTo>
                  <a:pt x="102421" y="1343740"/>
                </a:lnTo>
                <a:lnTo>
                  <a:pt x="124992" y="1384450"/>
                </a:lnTo>
                <a:lnTo>
                  <a:pt x="149482" y="1424288"/>
                </a:lnTo>
                <a:lnTo>
                  <a:pt x="175803" y="1463166"/>
                </a:lnTo>
                <a:lnTo>
                  <a:pt x="203868" y="1500998"/>
                </a:lnTo>
                <a:lnTo>
                  <a:pt x="233590" y="1537696"/>
                </a:lnTo>
                <a:lnTo>
                  <a:pt x="264882" y="1573174"/>
                </a:lnTo>
                <a:lnTo>
                  <a:pt x="297656" y="1607343"/>
                </a:lnTo>
                <a:lnTo>
                  <a:pt x="331825" y="1640117"/>
                </a:lnTo>
                <a:lnTo>
                  <a:pt x="367303" y="1671409"/>
                </a:lnTo>
                <a:lnTo>
                  <a:pt x="404001" y="1701131"/>
                </a:lnTo>
                <a:lnTo>
                  <a:pt x="441833" y="1729196"/>
                </a:lnTo>
                <a:lnTo>
                  <a:pt x="480711" y="1755517"/>
                </a:lnTo>
                <a:lnTo>
                  <a:pt x="520549" y="1780007"/>
                </a:lnTo>
                <a:lnTo>
                  <a:pt x="561259" y="1802578"/>
                </a:lnTo>
                <a:lnTo>
                  <a:pt x="602753" y="1823144"/>
                </a:lnTo>
                <a:lnTo>
                  <a:pt x="644946" y="1841617"/>
                </a:lnTo>
                <a:lnTo>
                  <a:pt x="687748" y="1857909"/>
                </a:lnTo>
                <a:lnTo>
                  <a:pt x="731074" y="1871935"/>
                </a:lnTo>
                <a:lnTo>
                  <a:pt x="774836" y="1883605"/>
                </a:lnTo>
                <a:lnTo>
                  <a:pt x="818947" y="1892835"/>
                </a:lnTo>
                <a:lnTo>
                  <a:pt x="863319" y="1899535"/>
                </a:lnTo>
                <a:lnTo>
                  <a:pt x="907866" y="1903619"/>
                </a:lnTo>
                <a:lnTo>
                  <a:pt x="952500" y="1905000"/>
                </a:lnTo>
                <a:lnTo>
                  <a:pt x="4229100" y="1905000"/>
                </a:lnTo>
                <a:lnTo>
                  <a:pt x="4273733" y="1903619"/>
                </a:lnTo>
                <a:lnTo>
                  <a:pt x="4318280" y="1899535"/>
                </a:lnTo>
                <a:lnTo>
                  <a:pt x="4362652" y="1892835"/>
                </a:lnTo>
                <a:lnTo>
                  <a:pt x="4406763" y="1883605"/>
                </a:lnTo>
                <a:lnTo>
                  <a:pt x="4450525" y="1871935"/>
                </a:lnTo>
                <a:lnTo>
                  <a:pt x="4493851" y="1857909"/>
                </a:lnTo>
                <a:lnTo>
                  <a:pt x="4536653" y="1841617"/>
                </a:lnTo>
                <a:lnTo>
                  <a:pt x="4578846" y="1823144"/>
                </a:lnTo>
                <a:lnTo>
                  <a:pt x="4620340" y="1802578"/>
                </a:lnTo>
                <a:lnTo>
                  <a:pt x="4661050" y="1780007"/>
                </a:lnTo>
                <a:lnTo>
                  <a:pt x="4700888" y="1755517"/>
                </a:lnTo>
                <a:lnTo>
                  <a:pt x="4739766" y="1729196"/>
                </a:lnTo>
                <a:lnTo>
                  <a:pt x="4777598" y="1701131"/>
                </a:lnTo>
                <a:lnTo>
                  <a:pt x="4814296" y="1671409"/>
                </a:lnTo>
                <a:lnTo>
                  <a:pt x="4849774" y="1640117"/>
                </a:lnTo>
                <a:lnTo>
                  <a:pt x="4883943" y="1607343"/>
                </a:lnTo>
                <a:lnTo>
                  <a:pt x="4916717" y="1573174"/>
                </a:lnTo>
                <a:lnTo>
                  <a:pt x="4948009" y="1537696"/>
                </a:lnTo>
                <a:lnTo>
                  <a:pt x="4977731" y="1500998"/>
                </a:lnTo>
                <a:lnTo>
                  <a:pt x="5005796" y="1463166"/>
                </a:lnTo>
                <a:lnTo>
                  <a:pt x="5032117" y="1424288"/>
                </a:lnTo>
                <a:lnTo>
                  <a:pt x="5056607" y="1384450"/>
                </a:lnTo>
                <a:lnTo>
                  <a:pt x="5079178" y="1343740"/>
                </a:lnTo>
                <a:lnTo>
                  <a:pt x="5099744" y="1302246"/>
                </a:lnTo>
                <a:lnTo>
                  <a:pt x="5118217" y="1260053"/>
                </a:lnTo>
                <a:lnTo>
                  <a:pt x="5134509" y="1217251"/>
                </a:lnTo>
                <a:lnTo>
                  <a:pt x="5148535" y="1173925"/>
                </a:lnTo>
                <a:lnTo>
                  <a:pt x="5160205" y="1130163"/>
                </a:lnTo>
                <a:lnTo>
                  <a:pt x="5169435" y="1086052"/>
                </a:lnTo>
                <a:lnTo>
                  <a:pt x="5176135" y="1041680"/>
                </a:lnTo>
                <a:lnTo>
                  <a:pt x="5180219" y="997133"/>
                </a:lnTo>
                <a:lnTo>
                  <a:pt x="5181600" y="952500"/>
                </a:lnTo>
                <a:lnTo>
                  <a:pt x="5180219" y="907866"/>
                </a:lnTo>
                <a:lnTo>
                  <a:pt x="5176135" y="863319"/>
                </a:lnTo>
                <a:lnTo>
                  <a:pt x="5169435" y="818947"/>
                </a:lnTo>
                <a:lnTo>
                  <a:pt x="5160205" y="774836"/>
                </a:lnTo>
                <a:lnTo>
                  <a:pt x="5148535" y="731074"/>
                </a:lnTo>
                <a:lnTo>
                  <a:pt x="5134509" y="687748"/>
                </a:lnTo>
                <a:lnTo>
                  <a:pt x="5118217" y="644946"/>
                </a:lnTo>
                <a:lnTo>
                  <a:pt x="5099744" y="602753"/>
                </a:lnTo>
                <a:lnTo>
                  <a:pt x="5079178" y="561259"/>
                </a:lnTo>
                <a:lnTo>
                  <a:pt x="5056607" y="520549"/>
                </a:lnTo>
                <a:lnTo>
                  <a:pt x="5032117" y="480711"/>
                </a:lnTo>
                <a:lnTo>
                  <a:pt x="5005796" y="441833"/>
                </a:lnTo>
                <a:lnTo>
                  <a:pt x="4977731" y="404001"/>
                </a:lnTo>
                <a:lnTo>
                  <a:pt x="4948009" y="367303"/>
                </a:lnTo>
                <a:lnTo>
                  <a:pt x="4916717" y="331825"/>
                </a:lnTo>
                <a:lnTo>
                  <a:pt x="4883943" y="297656"/>
                </a:lnTo>
                <a:lnTo>
                  <a:pt x="4849774" y="264882"/>
                </a:lnTo>
                <a:lnTo>
                  <a:pt x="4814296" y="233590"/>
                </a:lnTo>
                <a:lnTo>
                  <a:pt x="4777598" y="203868"/>
                </a:lnTo>
                <a:lnTo>
                  <a:pt x="4739766" y="175803"/>
                </a:lnTo>
                <a:lnTo>
                  <a:pt x="4700888" y="149482"/>
                </a:lnTo>
                <a:lnTo>
                  <a:pt x="4661050" y="124992"/>
                </a:lnTo>
                <a:lnTo>
                  <a:pt x="4620340" y="102421"/>
                </a:lnTo>
                <a:lnTo>
                  <a:pt x="4578846" y="81855"/>
                </a:lnTo>
                <a:lnTo>
                  <a:pt x="4536653" y="63382"/>
                </a:lnTo>
                <a:lnTo>
                  <a:pt x="4493851" y="47090"/>
                </a:lnTo>
                <a:lnTo>
                  <a:pt x="4450525" y="33064"/>
                </a:lnTo>
                <a:lnTo>
                  <a:pt x="4406763" y="21394"/>
                </a:lnTo>
                <a:lnTo>
                  <a:pt x="4362652" y="12164"/>
                </a:lnTo>
                <a:lnTo>
                  <a:pt x="4318280" y="5464"/>
                </a:lnTo>
                <a:lnTo>
                  <a:pt x="4273733" y="1380"/>
                </a:lnTo>
                <a:lnTo>
                  <a:pt x="4229100" y="0"/>
                </a:lnTo>
                <a:close/>
              </a:path>
            </a:pathLst>
          </a:custGeom>
          <a:solidFill>
            <a:srgbClr val="FFFFFF"/>
          </a:solidFill>
        </p:spPr>
        <p:txBody>
          <a:bodyPr wrap="square" lIns="0" tIns="0" rIns="0" bIns="0" rtlCol="0"/>
          <a:lstStyle/>
          <a:p>
            <a:endParaRPr/>
          </a:p>
        </p:txBody>
      </p:sp>
      <p:sp>
        <p:nvSpPr>
          <p:cNvPr id="4" name="object 4"/>
          <p:cNvSpPr/>
          <p:nvPr/>
        </p:nvSpPr>
        <p:spPr>
          <a:xfrm>
            <a:off x="3632200" y="4889500"/>
            <a:ext cx="4625340" cy="317500"/>
          </a:xfrm>
          <a:custGeom>
            <a:avLst/>
            <a:gdLst/>
            <a:ahLst/>
            <a:cxnLst/>
            <a:rect l="l" t="t" r="r" b="b"/>
            <a:pathLst>
              <a:path w="4625340" h="317500">
                <a:moveTo>
                  <a:pt x="4625340" y="0"/>
                </a:moveTo>
                <a:lnTo>
                  <a:pt x="4625340" y="317500"/>
                </a:lnTo>
                <a:lnTo>
                  <a:pt x="0" y="317500"/>
                </a:lnTo>
                <a:lnTo>
                  <a:pt x="0" y="0"/>
                </a:lnTo>
                <a:lnTo>
                  <a:pt x="4625340" y="0"/>
                </a:lnTo>
                <a:close/>
              </a:path>
            </a:pathLst>
          </a:custGeom>
          <a:solidFill>
            <a:srgbClr val="003366"/>
          </a:solidFill>
        </p:spPr>
        <p:txBody>
          <a:bodyPr wrap="square" lIns="0" tIns="0" rIns="0" bIns="0" rtlCol="0"/>
          <a:lstStyle/>
          <a:p>
            <a:endParaRPr/>
          </a:p>
        </p:txBody>
      </p:sp>
      <p:sp>
        <p:nvSpPr>
          <p:cNvPr id="5" name="object 5"/>
          <p:cNvSpPr/>
          <p:nvPr/>
        </p:nvSpPr>
        <p:spPr>
          <a:xfrm>
            <a:off x="8248650" y="4889500"/>
            <a:ext cx="260350" cy="318770"/>
          </a:xfrm>
          <a:custGeom>
            <a:avLst/>
            <a:gdLst/>
            <a:ahLst/>
            <a:cxnLst/>
            <a:rect l="l" t="t" r="r" b="b"/>
            <a:pathLst>
              <a:path w="260350" h="318770">
                <a:moveTo>
                  <a:pt x="129540" y="0"/>
                </a:moveTo>
                <a:lnTo>
                  <a:pt x="0" y="0"/>
                </a:lnTo>
                <a:lnTo>
                  <a:pt x="0" y="318769"/>
                </a:lnTo>
                <a:lnTo>
                  <a:pt x="129540" y="318769"/>
                </a:lnTo>
                <a:lnTo>
                  <a:pt x="168503" y="309940"/>
                </a:lnTo>
                <a:lnTo>
                  <a:pt x="204114" y="285932"/>
                </a:lnTo>
                <a:lnTo>
                  <a:pt x="233324" y="250464"/>
                </a:lnTo>
                <a:lnTo>
                  <a:pt x="253085" y="207253"/>
                </a:lnTo>
                <a:lnTo>
                  <a:pt x="260350" y="160019"/>
                </a:lnTo>
                <a:lnTo>
                  <a:pt x="253085" y="112654"/>
                </a:lnTo>
                <a:lnTo>
                  <a:pt x="233324" y="69128"/>
                </a:lnTo>
                <a:lnTo>
                  <a:pt x="204114" y="33284"/>
                </a:lnTo>
                <a:lnTo>
                  <a:pt x="168503" y="8961"/>
                </a:lnTo>
                <a:lnTo>
                  <a:pt x="129540" y="0"/>
                </a:lnTo>
                <a:close/>
              </a:path>
            </a:pathLst>
          </a:custGeom>
          <a:solidFill>
            <a:srgbClr val="003366"/>
          </a:solidFill>
        </p:spPr>
        <p:txBody>
          <a:bodyPr wrap="square" lIns="0" tIns="0" rIns="0" bIns="0" rtlCol="0"/>
          <a:lstStyle/>
          <a:p>
            <a:endParaRPr/>
          </a:p>
        </p:txBody>
      </p:sp>
      <p:sp>
        <p:nvSpPr>
          <p:cNvPr id="6" name="object 6"/>
          <p:cNvSpPr txBox="1">
            <a:spLocks noGrp="1"/>
          </p:cNvSpPr>
          <p:nvPr>
            <p:ph type="title"/>
          </p:nvPr>
        </p:nvSpPr>
        <p:spPr>
          <a:xfrm>
            <a:off x="1127760" y="1604009"/>
            <a:ext cx="5310505" cy="756920"/>
          </a:xfrm>
          <a:prstGeom prst="rect">
            <a:avLst/>
          </a:prstGeom>
        </p:spPr>
        <p:txBody>
          <a:bodyPr vert="horz" wrap="square" lIns="0" tIns="12700" rIns="0" bIns="0" rtlCol="0">
            <a:spAutoFit/>
          </a:bodyPr>
          <a:lstStyle/>
          <a:p>
            <a:pPr marL="12700">
              <a:lnSpc>
                <a:spcPct val="100000"/>
              </a:lnSpc>
              <a:spcBef>
                <a:spcPts val="100"/>
              </a:spcBef>
            </a:pPr>
            <a:r>
              <a:rPr sz="4800" b="1" spc="-35" dirty="0">
                <a:solidFill>
                  <a:srgbClr val="003366"/>
                </a:solidFill>
                <a:latin typeface="Arial"/>
                <a:cs typeface="Arial"/>
              </a:rPr>
              <a:t>Testing </a:t>
            </a:r>
            <a:r>
              <a:rPr sz="4800" b="1" spc="-10" dirty="0">
                <a:solidFill>
                  <a:srgbClr val="003366"/>
                </a:solidFill>
                <a:latin typeface="Arial"/>
                <a:cs typeface="Arial"/>
              </a:rPr>
              <a:t>of</a:t>
            </a:r>
            <a:r>
              <a:rPr sz="4800" b="1" spc="-40" dirty="0">
                <a:solidFill>
                  <a:srgbClr val="003366"/>
                </a:solidFill>
                <a:latin typeface="Arial"/>
                <a:cs typeface="Arial"/>
              </a:rPr>
              <a:t> </a:t>
            </a:r>
            <a:r>
              <a:rPr sz="4800" b="1" spc="-10" dirty="0">
                <a:solidFill>
                  <a:srgbClr val="003366"/>
                </a:solidFill>
                <a:latin typeface="Arial"/>
                <a:cs typeface="Arial"/>
              </a:rPr>
              <a:t>Cement</a:t>
            </a:r>
            <a:endParaRPr sz="4800">
              <a:latin typeface="Arial"/>
              <a:cs typeface="Arial"/>
            </a:endParaRPr>
          </a:p>
        </p:txBody>
      </p:sp>
      <p:sp>
        <p:nvSpPr>
          <p:cNvPr id="7" name="object 7"/>
          <p:cNvSpPr txBox="1"/>
          <p:nvPr/>
        </p:nvSpPr>
        <p:spPr>
          <a:xfrm>
            <a:off x="5349240" y="2299970"/>
            <a:ext cx="1582420" cy="330200"/>
          </a:xfrm>
          <a:prstGeom prst="rect">
            <a:avLst/>
          </a:prstGeom>
        </p:spPr>
        <p:txBody>
          <a:bodyPr vert="horz" wrap="square" lIns="0" tIns="12700" rIns="0" bIns="0" rtlCol="0">
            <a:spAutoFit/>
          </a:bodyPr>
          <a:lstStyle/>
          <a:p>
            <a:pPr marL="12700">
              <a:lnSpc>
                <a:spcPct val="100000"/>
              </a:lnSpc>
              <a:spcBef>
                <a:spcPts val="100"/>
              </a:spcBef>
            </a:pPr>
            <a:r>
              <a:rPr sz="2000" b="1" i="1" spc="-5" dirty="0">
                <a:solidFill>
                  <a:srgbClr val="006666"/>
                </a:solidFill>
                <a:latin typeface="Arial"/>
                <a:cs typeface="Arial"/>
              </a:rPr>
              <a:t>Field</a:t>
            </a:r>
            <a:r>
              <a:rPr sz="2000" b="1" i="1" spc="-65" dirty="0">
                <a:solidFill>
                  <a:srgbClr val="006666"/>
                </a:solidFill>
                <a:latin typeface="Arial"/>
                <a:cs typeface="Arial"/>
              </a:rPr>
              <a:t> </a:t>
            </a:r>
            <a:r>
              <a:rPr sz="2000" b="1" i="1" spc="-15" dirty="0">
                <a:solidFill>
                  <a:srgbClr val="006666"/>
                </a:solidFill>
                <a:latin typeface="Arial"/>
                <a:cs typeface="Arial"/>
              </a:rPr>
              <a:t>Testing</a:t>
            </a:r>
            <a:endParaRPr sz="2000">
              <a:latin typeface="Arial"/>
              <a:cs typeface="Arial"/>
            </a:endParaRPr>
          </a:p>
        </p:txBody>
      </p:sp>
      <p:sp>
        <p:nvSpPr>
          <p:cNvPr id="8" name="object 8"/>
          <p:cNvSpPr txBox="1"/>
          <p:nvPr/>
        </p:nvSpPr>
        <p:spPr>
          <a:xfrm>
            <a:off x="4752340" y="2369661"/>
            <a:ext cx="3827779" cy="2413481"/>
          </a:xfrm>
          <a:prstGeom prst="rect">
            <a:avLst/>
          </a:prstGeom>
        </p:spPr>
        <p:txBody>
          <a:bodyPr vert="horz" wrap="square" lIns="0" tIns="25400" rIns="0" bIns="0" rtlCol="0">
            <a:spAutoFit/>
          </a:bodyPr>
          <a:lstStyle/>
          <a:p>
            <a:pPr marL="12700">
              <a:lnSpc>
                <a:spcPct val="100000"/>
              </a:lnSpc>
              <a:spcBef>
                <a:spcPts val="200"/>
              </a:spcBef>
            </a:pPr>
            <a:r>
              <a:rPr sz="1350" spc="-5" dirty="0">
                <a:solidFill>
                  <a:srgbClr val="003366"/>
                </a:solidFill>
                <a:latin typeface="Arial"/>
                <a:cs typeface="Arial"/>
              </a:rPr>
              <a:t>1.</a:t>
            </a:r>
            <a:endParaRPr sz="1350" dirty="0">
              <a:latin typeface="Arial"/>
              <a:cs typeface="Arial"/>
            </a:endParaRPr>
          </a:p>
          <a:p>
            <a:pPr marL="546100" indent="-533400">
              <a:lnSpc>
                <a:spcPct val="100000"/>
              </a:lnSpc>
              <a:spcBef>
                <a:spcPts val="150"/>
              </a:spcBef>
              <a:buClr>
                <a:srgbClr val="003366"/>
              </a:buClr>
              <a:buSzPct val="75000"/>
              <a:buAutoNum type="arabicPeriod" startAt="2"/>
              <a:tabLst>
                <a:tab pos="545465" algn="l"/>
                <a:tab pos="546100" algn="l"/>
              </a:tabLst>
            </a:pPr>
            <a:r>
              <a:rPr sz="2000" b="1" i="1" spc="-5" dirty="0">
                <a:solidFill>
                  <a:srgbClr val="006666"/>
                </a:solidFill>
                <a:latin typeface="Arial"/>
                <a:cs typeface="Arial"/>
              </a:rPr>
              <a:t>Standard Consistency</a:t>
            </a:r>
            <a:r>
              <a:rPr sz="2000" b="1" i="1" spc="-20" dirty="0">
                <a:solidFill>
                  <a:srgbClr val="006666"/>
                </a:solidFill>
                <a:latin typeface="Arial"/>
                <a:cs typeface="Arial"/>
              </a:rPr>
              <a:t> Test</a:t>
            </a:r>
            <a:endParaRPr sz="2000" dirty="0">
              <a:latin typeface="Arial"/>
              <a:cs typeface="Arial"/>
            </a:endParaRPr>
          </a:p>
          <a:p>
            <a:pPr marL="546100" indent="-533400">
              <a:lnSpc>
                <a:spcPct val="100000"/>
              </a:lnSpc>
              <a:spcBef>
                <a:spcPts val="20"/>
              </a:spcBef>
              <a:buClr>
                <a:srgbClr val="003366"/>
              </a:buClr>
              <a:buSzPct val="75000"/>
              <a:buAutoNum type="arabicPeriod" startAt="2"/>
              <a:tabLst>
                <a:tab pos="545465" algn="l"/>
                <a:tab pos="546100" algn="l"/>
              </a:tabLst>
            </a:pPr>
            <a:r>
              <a:rPr sz="2000" b="1" i="1" spc="-5" dirty="0">
                <a:solidFill>
                  <a:srgbClr val="006666"/>
                </a:solidFill>
                <a:latin typeface="Arial"/>
                <a:cs typeface="Arial"/>
              </a:rPr>
              <a:t>Fineness </a:t>
            </a:r>
            <a:r>
              <a:rPr sz="2000" b="1" i="1" spc="-20" dirty="0">
                <a:solidFill>
                  <a:srgbClr val="006666"/>
                </a:solidFill>
                <a:latin typeface="Arial"/>
                <a:cs typeface="Arial"/>
              </a:rPr>
              <a:t>Test</a:t>
            </a:r>
            <a:endParaRPr sz="2000" dirty="0">
              <a:latin typeface="Arial"/>
              <a:cs typeface="Arial"/>
            </a:endParaRPr>
          </a:p>
          <a:p>
            <a:pPr marL="546100" indent="-533400">
              <a:lnSpc>
                <a:spcPct val="100000"/>
              </a:lnSpc>
              <a:spcBef>
                <a:spcPts val="20"/>
              </a:spcBef>
              <a:buClr>
                <a:srgbClr val="003366"/>
              </a:buClr>
              <a:buSzPct val="75000"/>
              <a:buAutoNum type="arabicPeriod" startAt="2"/>
              <a:tabLst>
                <a:tab pos="545465" algn="l"/>
                <a:tab pos="546100" algn="l"/>
              </a:tabLst>
            </a:pPr>
            <a:r>
              <a:rPr sz="2000" b="1" i="1" spc="-5" dirty="0">
                <a:solidFill>
                  <a:srgbClr val="006666"/>
                </a:solidFill>
                <a:latin typeface="Arial"/>
                <a:cs typeface="Arial"/>
              </a:rPr>
              <a:t>Soundness </a:t>
            </a:r>
            <a:r>
              <a:rPr sz="2000" b="1" i="1" spc="-20" dirty="0">
                <a:solidFill>
                  <a:srgbClr val="006666"/>
                </a:solidFill>
                <a:latin typeface="Arial"/>
                <a:cs typeface="Arial"/>
              </a:rPr>
              <a:t>Test</a:t>
            </a:r>
            <a:endParaRPr sz="2000" dirty="0">
              <a:latin typeface="Arial"/>
              <a:cs typeface="Arial"/>
            </a:endParaRPr>
          </a:p>
          <a:p>
            <a:pPr marL="546100" indent="-533400">
              <a:lnSpc>
                <a:spcPct val="100000"/>
              </a:lnSpc>
              <a:spcBef>
                <a:spcPts val="20"/>
              </a:spcBef>
              <a:buClr>
                <a:srgbClr val="003366"/>
              </a:buClr>
              <a:buSzPct val="75000"/>
              <a:buAutoNum type="arabicPeriod" startAt="2"/>
              <a:tabLst>
                <a:tab pos="545465" algn="l"/>
                <a:tab pos="546100" algn="l"/>
              </a:tabLst>
            </a:pPr>
            <a:r>
              <a:rPr sz="2000" b="1" i="1" spc="-5" dirty="0">
                <a:solidFill>
                  <a:srgbClr val="006666"/>
                </a:solidFill>
                <a:latin typeface="Arial"/>
                <a:cs typeface="Arial"/>
              </a:rPr>
              <a:t>Strength</a:t>
            </a:r>
            <a:r>
              <a:rPr sz="2000" b="1" i="1" spc="-15" dirty="0">
                <a:solidFill>
                  <a:srgbClr val="006666"/>
                </a:solidFill>
                <a:latin typeface="Arial"/>
                <a:cs typeface="Arial"/>
              </a:rPr>
              <a:t> </a:t>
            </a:r>
            <a:r>
              <a:rPr sz="2000" b="1" i="1" spc="-20" dirty="0">
                <a:solidFill>
                  <a:srgbClr val="006666"/>
                </a:solidFill>
                <a:latin typeface="Arial"/>
                <a:cs typeface="Arial"/>
              </a:rPr>
              <a:t>Test</a:t>
            </a:r>
            <a:endParaRPr sz="2000" dirty="0">
              <a:latin typeface="Arial"/>
              <a:cs typeface="Arial"/>
            </a:endParaRPr>
          </a:p>
          <a:p>
            <a:pPr marL="546100" indent="-533400">
              <a:lnSpc>
                <a:spcPct val="100000"/>
              </a:lnSpc>
              <a:spcBef>
                <a:spcPts val="10"/>
              </a:spcBef>
              <a:buClr>
                <a:srgbClr val="003366"/>
              </a:buClr>
              <a:buSzPct val="75000"/>
              <a:buAutoNum type="arabicPeriod" startAt="2"/>
              <a:tabLst>
                <a:tab pos="545465" algn="l"/>
                <a:tab pos="546100" algn="l"/>
              </a:tabLst>
            </a:pPr>
            <a:r>
              <a:rPr sz="2000" b="1" i="1" dirty="0">
                <a:solidFill>
                  <a:srgbClr val="006666"/>
                </a:solidFill>
                <a:latin typeface="Arial"/>
                <a:cs typeface="Arial"/>
              </a:rPr>
              <a:t>Heat of </a:t>
            </a:r>
            <a:r>
              <a:rPr sz="2000" b="1" i="1" spc="-5" dirty="0">
                <a:solidFill>
                  <a:srgbClr val="006666"/>
                </a:solidFill>
                <a:latin typeface="Arial"/>
                <a:cs typeface="Arial"/>
              </a:rPr>
              <a:t>hydration</a:t>
            </a:r>
            <a:r>
              <a:rPr sz="2000" b="1" i="1" spc="-25" dirty="0">
                <a:solidFill>
                  <a:srgbClr val="006666"/>
                </a:solidFill>
                <a:latin typeface="Arial"/>
                <a:cs typeface="Arial"/>
              </a:rPr>
              <a:t> </a:t>
            </a:r>
            <a:r>
              <a:rPr sz="2000" b="1" i="1" spc="-20" dirty="0" smtClean="0">
                <a:solidFill>
                  <a:srgbClr val="006666"/>
                </a:solidFill>
                <a:latin typeface="Arial"/>
                <a:cs typeface="Arial"/>
              </a:rPr>
              <a:t>Test</a:t>
            </a:r>
            <a:endParaRPr lang="en-US" sz="2000" b="1" i="1" spc="-20" dirty="0" smtClean="0">
              <a:solidFill>
                <a:srgbClr val="006666"/>
              </a:solidFill>
              <a:latin typeface="Arial"/>
              <a:cs typeface="Arial"/>
            </a:endParaRPr>
          </a:p>
          <a:p>
            <a:pPr marL="546100" indent="-533400">
              <a:lnSpc>
                <a:spcPct val="100000"/>
              </a:lnSpc>
              <a:spcBef>
                <a:spcPts val="10"/>
              </a:spcBef>
              <a:buClr>
                <a:srgbClr val="003366"/>
              </a:buClr>
              <a:buSzPct val="75000"/>
              <a:buAutoNum type="arabicPeriod" startAt="2"/>
              <a:tabLst>
                <a:tab pos="545465" algn="l"/>
                <a:tab pos="546100" algn="l"/>
              </a:tabLst>
            </a:pPr>
            <a:r>
              <a:rPr lang="en-US" sz="2000" b="1" i="1" spc="-20" dirty="0" smtClean="0">
                <a:solidFill>
                  <a:srgbClr val="006666"/>
                </a:solidFill>
                <a:latin typeface="Arial"/>
                <a:cs typeface="Arial"/>
              </a:rPr>
              <a:t>Setting time Test</a:t>
            </a:r>
          </a:p>
          <a:p>
            <a:pPr marL="546100" indent="-533400">
              <a:lnSpc>
                <a:spcPct val="100000"/>
              </a:lnSpc>
              <a:spcBef>
                <a:spcPts val="10"/>
              </a:spcBef>
              <a:buClr>
                <a:srgbClr val="003366"/>
              </a:buClr>
              <a:buSzPct val="75000"/>
              <a:buAutoNum type="arabicPeriod" startAt="2"/>
              <a:tabLst>
                <a:tab pos="545465" algn="l"/>
                <a:tab pos="546100" algn="l"/>
              </a:tabLst>
            </a:pPr>
            <a:r>
              <a:rPr lang="en-US" sz="2000" b="1" i="1" spc="-20" dirty="0" smtClean="0">
                <a:solidFill>
                  <a:srgbClr val="006666"/>
                </a:solidFill>
                <a:latin typeface="Arial"/>
                <a:cs typeface="Arial"/>
              </a:rPr>
              <a:t>Sieve Test </a:t>
            </a:r>
            <a:endParaRPr sz="20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8270" y="1225550"/>
            <a:ext cx="4105275" cy="574040"/>
          </a:xfrm>
          <a:prstGeom prst="rect">
            <a:avLst/>
          </a:prstGeom>
        </p:spPr>
        <p:txBody>
          <a:bodyPr vert="horz" wrap="square" lIns="0" tIns="12700" rIns="0" bIns="0" rtlCol="0">
            <a:spAutoFit/>
          </a:bodyPr>
          <a:lstStyle/>
          <a:p>
            <a:pPr marL="12700">
              <a:lnSpc>
                <a:spcPct val="100000"/>
              </a:lnSpc>
              <a:spcBef>
                <a:spcPts val="100"/>
              </a:spcBef>
            </a:pPr>
            <a:r>
              <a:rPr lang="en-US" sz="3600" b="1" u="heavy" spc="-5" dirty="0">
                <a:uFill>
                  <a:solidFill>
                    <a:srgbClr val="006666"/>
                  </a:solidFill>
                </a:uFill>
              </a:rPr>
              <a:t>4</a:t>
            </a:r>
            <a:r>
              <a:rPr sz="3600" b="1" u="heavy" spc="-5" dirty="0" smtClean="0">
                <a:uFill>
                  <a:solidFill>
                    <a:srgbClr val="006666"/>
                  </a:solidFill>
                </a:uFill>
                <a:latin typeface="Arial"/>
                <a:cs typeface="Arial"/>
              </a:rPr>
              <a:t>. </a:t>
            </a:r>
            <a:r>
              <a:rPr sz="3600" b="1" u="heavy" spc="-10" dirty="0">
                <a:uFill>
                  <a:solidFill>
                    <a:srgbClr val="006666"/>
                  </a:solidFill>
                </a:uFill>
                <a:latin typeface="Arial"/>
                <a:cs typeface="Arial"/>
              </a:rPr>
              <a:t>FINENESS</a:t>
            </a:r>
            <a:r>
              <a:rPr sz="3600" b="1" u="heavy" spc="-90" dirty="0">
                <a:uFill>
                  <a:solidFill>
                    <a:srgbClr val="006666"/>
                  </a:solidFill>
                </a:uFill>
                <a:latin typeface="Arial"/>
                <a:cs typeface="Arial"/>
              </a:rPr>
              <a:t> </a:t>
            </a:r>
            <a:r>
              <a:rPr sz="3600" b="1" u="heavy" spc="-10" dirty="0">
                <a:uFill>
                  <a:solidFill>
                    <a:srgbClr val="006666"/>
                  </a:solidFill>
                </a:uFill>
                <a:latin typeface="Arial"/>
                <a:cs typeface="Arial"/>
              </a:rPr>
              <a:t>TEST</a:t>
            </a:r>
            <a:endParaRPr sz="3600" dirty="0">
              <a:latin typeface="Arial"/>
              <a:cs typeface="Arial"/>
            </a:endParaRPr>
          </a:p>
        </p:txBody>
      </p:sp>
      <p:sp>
        <p:nvSpPr>
          <p:cNvPr id="4" name="object 4"/>
          <p:cNvSpPr txBox="1"/>
          <p:nvPr/>
        </p:nvSpPr>
        <p:spPr>
          <a:xfrm>
            <a:off x="839469" y="2383790"/>
            <a:ext cx="10604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3366"/>
                </a:solidFill>
                <a:latin typeface="Arial"/>
                <a:cs typeface="Arial"/>
              </a:rPr>
              <a:t>•</a:t>
            </a:r>
            <a:endParaRPr sz="1800">
              <a:latin typeface="Arial"/>
              <a:cs typeface="Arial"/>
            </a:endParaRPr>
          </a:p>
        </p:txBody>
      </p:sp>
      <p:sp>
        <p:nvSpPr>
          <p:cNvPr id="11" name="Rectangle 10"/>
          <p:cNvSpPr/>
          <p:nvPr/>
        </p:nvSpPr>
        <p:spPr>
          <a:xfrm>
            <a:off x="959162" y="2478107"/>
            <a:ext cx="3612838" cy="3170099"/>
          </a:xfrm>
          <a:prstGeom prst="rect">
            <a:avLst/>
          </a:prstGeom>
        </p:spPr>
        <p:txBody>
          <a:bodyPr wrap="square">
            <a:spAutoFit/>
          </a:bodyPr>
          <a:lstStyle/>
          <a:p>
            <a:pPr algn="just"/>
            <a:r>
              <a:rPr lang="en-US" sz="2000" b="0" i="0" dirty="0" smtClean="0">
                <a:solidFill>
                  <a:srgbClr val="303030"/>
                </a:solidFill>
                <a:effectLst/>
                <a:latin typeface="Arial" panose="020B0604020202020204" pitchFamily="34" charset="0"/>
                <a:cs typeface="Arial" panose="020B0604020202020204" pitchFamily="34" charset="0"/>
              </a:rPr>
              <a:t>The Fineness test of cement is done by sieving cement sample through standard IS sieve. The weight cement particle whose size greater than 90 microns is determined and the percentage of retained cement particle are calculated. This is known as Fineness of cement.</a:t>
            </a:r>
            <a:endParaRPr lang="en-US" sz="2000" dirty="0">
              <a:latin typeface="Arial" panose="020B0604020202020204" pitchFamily="34" charset="0"/>
              <a:cs typeface="Arial" panose="020B0604020202020204" pitchFamily="34" charset="0"/>
            </a:endParaRPr>
          </a:p>
        </p:txBody>
      </p:sp>
      <p:pic>
        <p:nvPicPr>
          <p:cNvPr id="3074" name="Picture 2" descr="fineness test of c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648" y="2533650"/>
            <a:ext cx="4484427" cy="39581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2170" y="1225550"/>
            <a:ext cx="3846830" cy="566822"/>
          </a:xfrm>
          <a:prstGeom prst="rect">
            <a:avLst/>
          </a:prstGeom>
        </p:spPr>
        <p:txBody>
          <a:bodyPr vert="horz" wrap="square" lIns="0" tIns="12700" rIns="0" bIns="0" rtlCol="0">
            <a:spAutoFit/>
          </a:bodyPr>
          <a:lstStyle/>
          <a:p>
            <a:pPr marL="12700">
              <a:lnSpc>
                <a:spcPct val="100000"/>
              </a:lnSpc>
              <a:spcBef>
                <a:spcPts val="100"/>
              </a:spcBef>
            </a:pPr>
            <a:r>
              <a:rPr lang="en-US" sz="3600" b="1" u="heavy" spc="-10" dirty="0" smtClean="0">
                <a:uFill>
                  <a:solidFill>
                    <a:srgbClr val="006666"/>
                  </a:solidFill>
                </a:uFill>
                <a:latin typeface="Arial"/>
                <a:cs typeface="Arial"/>
              </a:rPr>
              <a:t>5. </a:t>
            </a:r>
            <a:r>
              <a:rPr sz="3600" b="1" u="heavy" spc="-10" dirty="0" smtClean="0">
                <a:uFill>
                  <a:solidFill>
                    <a:srgbClr val="006666"/>
                  </a:solidFill>
                </a:uFill>
                <a:latin typeface="Arial"/>
                <a:cs typeface="Arial"/>
              </a:rPr>
              <a:t>SIEVE</a:t>
            </a:r>
            <a:r>
              <a:rPr sz="3600" b="1" u="heavy" spc="-90" dirty="0" smtClean="0">
                <a:uFill>
                  <a:solidFill>
                    <a:srgbClr val="006666"/>
                  </a:solidFill>
                </a:uFill>
                <a:latin typeface="Arial"/>
                <a:cs typeface="Arial"/>
              </a:rPr>
              <a:t> </a:t>
            </a:r>
            <a:r>
              <a:rPr sz="3600" b="1" u="heavy" spc="-10" dirty="0">
                <a:uFill>
                  <a:solidFill>
                    <a:srgbClr val="006666"/>
                  </a:solidFill>
                </a:uFill>
                <a:latin typeface="Arial"/>
                <a:cs typeface="Arial"/>
              </a:rPr>
              <a:t>TEST</a:t>
            </a:r>
            <a:endParaRPr sz="3600" dirty="0">
              <a:latin typeface="Arial"/>
              <a:cs typeface="Arial"/>
            </a:endParaRPr>
          </a:p>
        </p:txBody>
      </p:sp>
      <p:sp>
        <p:nvSpPr>
          <p:cNvPr id="3" name="object 3"/>
          <p:cNvSpPr/>
          <p:nvPr/>
        </p:nvSpPr>
        <p:spPr>
          <a:xfrm>
            <a:off x="6096000" y="2438400"/>
            <a:ext cx="3048000" cy="281432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220469" y="2319020"/>
            <a:ext cx="4488815" cy="3804920"/>
          </a:xfrm>
          <a:prstGeom prst="rect">
            <a:avLst/>
          </a:prstGeom>
        </p:spPr>
        <p:txBody>
          <a:bodyPr vert="horz" wrap="square" lIns="0" tIns="12700" rIns="0" bIns="0" rtlCol="0">
            <a:spAutoFit/>
          </a:bodyPr>
          <a:lstStyle/>
          <a:p>
            <a:pPr marL="12700">
              <a:lnSpc>
                <a:spcPct val="100000"/>
              </a:lnSpc>
              <a:spcBef>
                <a:spcPts val="100"/>
              </a:spcBef>
            </a:pPr>
            <a:r>
              <a:rPr sz="2000" b="1" u="heavy" spc="-10" dirty="0">
                <a:solidFill>
                  <a:srgbClr val="666699"/>
                </a:solidFill>
                <a:uFill>
                  <a:solidFill>
                    <a:srgbClr val="666699"/>
                  </a:solidFill>
                </a:uFill>
                <a:latin typeface="Arial" panose="020B0604020202020204" pitchFamily="34" charset="0"/>
                <a:cs typeface="Arial" panose="020B0604020202020204" pitchFamily="34" charset="0"/>
              </a:rPr>
              <a:t>PROCEDURE:</a:t>
            </a:r>
            <a:endParaRPr sz="2000" dirty="0">
              <a:latin typeface="Arial" panose="020B0604020202020204" pitchFamily="34" charset="0"/>
              <a:cs typeface="Arial" panose="020B0604020202020204" pitchFamily="34" charset="0"/>
            </a:endParaRPr>
          </a:p>
          <a:p>
            <a:pPr>
              <a:lnSpc>
                <a:spcPct val="100000"/>
              </a:lnSpc>
              <a:spcBef>
                <a:spcPts val="5"/>
              </a:spcBef>
            </a:pPr>
            <a:endParaRPr sz="2000" dirty="0">
              <a:latin typeface="Arial" panose="020B0604020202020204" pitchFamily="34" charset="0"/>
              <a:cs typeface="Arial" panose="020B0604020202020204" pitchFamily="34" charset="0"/>
            </a:endParaRPr>
          </a:p>
          <a:p>
            <a:pPr marL="12700" marR="5080">
              <a:lnSpc>
                <a:spcPct val="100000"/>
              </a:lnSpc>
              <a:buSzPct val="95000"/>
              <a:buChar char="•"/>
              <a:tabLst>
                <a:tab pos="102870" algn="l"/>
              </a:tabLst>
            </a:pPr>
            <a:r>
              <a:rPr sz="2000" dirty="0">
                <a:solidFill>
                  <a:srgbClr val="FF0000"/>
                </a:solidFill>
                <a:latin typeface="Arial" panose="020B0604020202020204" pitchFamily="34" charset="0"/>
                <a:cs typeface="Arial" panose="020B0604020202020204" pitchFamily="34" charset="0"/>
              </a:rPr>
              <a:t>Take correctly 100grams </a:t>
            </a:r>
            <a:r>
              <a:rPr sz="2000" spc="-5" dirty="0">
                <a:solidFill>
                  <a:srgbClr val="FF0000"/>
                </a:solidFill>
                <a:latin typeface="Arial" panose="020B0604020202020204" pitchFamily="34" charset="0"/>
                <a:cs typeface="Arial" panose="020B0604020202020204" pitchFamily="34" charset="0"/>
              </a:rPr>
              <a:t>of </a:t>
            </a:r>
            <a:r>
              <a:rPr sz="2000" dirty="0">
                <a:solidFill>
                  <a:srgbClr val="FF0000"/>
                </a:solidFill>
                <a:latin typeface="Arial" panose="020B0604020202020204" pitchFamily="34" charset="0"/>
                <a:cs typeface="Arial" panose="020B0604020202020204" pitchFamily="34" charset="0"/>
              </a:rPr>
              <a:t>cement on  a standard </a:t>
            </a:r>
            <a:r>
              <a:rPr sz="2000" spc="-5" dirty="0">
                <a:solidFill>
                  <a:srgbClr val="FF0000"/>
                </a:solidFill>
                <a:latin typeface="Arial" panose="020B0604020202020204" pitchFamily="34" charset="0"/>
                <a:cs typeface="Arial" panose="020B0604020202020204" pitchFamily="34" charset="0"/>
              </a:rPr>
              <a:t>IS sieve</a:t>
            </a:r>
            <a:r>
              <a:rPr sz="2000" spc="-10" dirty="0">
                <a:solidFill>
                  <a:srgbClr val="FF0000"/>
                </a:solidFill>
                <a:latin typeface="Arial" panose="020B0604020202020204" pitchFamily="34" charset="0"/>
                <a:cs typeface="Arial" panose="020B0604020202020204" pitchFamily="34" charset="0"/>
              </a:rPr>
              <a:t> </a:t>
            </a:r>
            <a:r>
              <a:rPr sz="2000" spc="-5" dirty="0">
                <a:solidFill>
                  <a:srgbClr val="FF0000"/>
                </a:solidFill>
                <a:latin typeface="Arial" panose="020B0604020202020204" pitchFamily="34" charset="0"/>
                <a:cs typeface="Arial" panose="020B0604020202020204" pitchFamily="34" charset="0"/>
              </a:rPr>
              <a:t>No.9</a:t>
            </a:r>
            <a:endParaRPr sz="2000" dirty="0">
              <a:latin typeface="Arial" panose="020B0604020202020204" pitchFamily="34" charset="0"/>
              <a:cs typeface="Arial" panose="020B0604020202020204" pitchFamily="34" charset="0"/>
            </a:endParaRPr>
          </a:p>
          <a:p>
            <a:pPr>
              <a:lnSpc>
                <a:spcPct val="100000"/>
              </a:lnSpc>
              <a:spcBef>
                <a:spcPts val="40"/>
              </a:spcBef>
              <a:buChar char="•"/>
            </a:pPr>
            <a:endParaRPr sz="2000" dirty="0">
              <a:latin typeface="Arial" panose="020B0604020202020204" pitchFamily="34" charset="0"/>
              <a:cs typeface="Arial" panose="020B0604020202020204" pitchFamily="34" charset="0"/>
            </a:endParaRPr>
          </a:p>
          <a:p>
            <a:pPr marL="12700" marR="5080">
              <a:lnSpc>
                <a:spcPct val="100000"/>
              </a:lnSpc>
              <a:buSzPct val="95000"/>
              <a:buChar char="•"/>
              <a:tabLst>
                <a:tab pos="102870" algn="l"/>
              </a:tabLst>
            </a:pPr>
            <a:r>
              <a:rPr sz="2000" dirty="0">
                <a:solidFill>
                  <a:srgbClr val="FF0000"/>
                </a:solidFill>
                <a:latin typeface="Arial" panose="020B0604020202020204" pitchFamily="34" charset="0"/>
                <a:cs typeface="Arial" panose="020B0604020202020204" pitchFamily="34" charset="0"/>
              </a:rPr>
              <a:t>Break </a:t>
            </a:r>
            <a:r>
              <a:rPr sz="2000" spc="-5" dirty="0">
                <a:solidFill>
                  <a:srgbClr val="FF0000"/>
                </a:solidFill>
                <a:latin typeface="Arial" panose="020B0604020202020204" pitchFamily="34" charset="0"/>
                <a:cs typeface="Arial" panose="020B0604020202020204" pitchFamily="34" charset="0"/>
              </a:rPr>
              <a:t>down the </a:t>
            </a:r>
            <a:r>
              <a:rPr sz="2000" dirty="0">
                <a:solidFill>
                  <a:srgbClr val="FF0000"/>
                </a:solidFill>
                <a:latin typeface="Arial" panose="020B0604020202020204" pitchFamily="34" charset="0"/>
                <a:cs typeface="Arial" panose="020B0604020202020204" pitchFamily="34" charset="0"/>
              </a:rPr>
              <a:t>air-set </a:t>
            </a:r>
            <a:r>
              <a:rPr sz="2000" spc="-5" dirty="0">
                <a:solidFill>
                  <a:srgbClr val="FF0000"/>
                </a:solidFill>
                <a:latin typeface="Arial" panose="020B0604020202020204" pitchFamily="34" charset="0"/>
                <a:cs typeface="Arial" panose="020B0604020202020204" pitchFamily="34" charset="0"/>
              </a:rPr>
              <a:t>lumps </a:t>
            </a:r>
            <a:r>
              <a:rPr sz="2000" dirty="0">
                <a:solidFill>
                  <a:srgbClr val="FF0000"/>
                </a:solidFill>
                <a:latin typeface="Arial" panose="020B0604020202020204" pitchFamily="34" charset="0"/>
                <a:cs typeface="Arial" panose="020B0604020202020204" pitchFamily="34" charset="0"/>
              </a:rPr>
              <a:t>&amp; </a:t>
            </a:r>
            <a:r>
              <a:rPr sz="2000" spc="-5" dirty="0">
                <a:solidFill>
                  <a:srgbClr val="FF0000"/>
                </a:solidFill>
                <a:latin typeface="Arial" panose="020B0604020202020204" pitchFamily="34" charset="0"/>
                <a:cs typeface="Arial" panose="020B0604020202020204" pitchFamily="34" charset="0"/>
              </a:rPr>
              <a:t>sieve  it &amp;weigh it.</a:t>
            </a:r>
            <a:endParaRPr sz="2000" dirty="0">
              <a:latin typeface="Arial" panose="020B0604020202020204" pitchFamily="34" charset="0"/>
              <a:cs typeface="Arial" panose="020B0604020202020204" pitchFamily="34" charset="0"/>
            </a:endParaRPr>
          </a:p>
          <a:p>
            <a:pPr>
              <a:lnSpc>
                <a:spcPct val="100000"/>
              </a:lnSpc>
              <a:spcBef>
                <a:spcPts val="45"/>
              </a:spcBef>
              <a:buChar char="•"/>
            </a:pPr>
            <a:endParaRPr sz="2000" dirty="0">
              <a:latin typeface="Arial" panose="020B0604020202020204" pitchFamily="34" charset="0"/>
              <a:cs typeface="Arial" panose="020B0604020202020204" pitchFamily="34" charset="0"/>
            </a:endParaRPr>
          </a:p>
          <a:p>
            <a:pPr marL="12700" marR="5715">
              <a:lnSpc>
                <a:spcPct val="100000"/>
              </a:lnSpc>
              <a:buSzPct val="95000"/>
              <a:buChar char="•"/>
              <a:tabLst>
                <a:tab pos="102870" algn="l"/>
              </a:tabLst>
            </a:pPr>
            <a:r>
              <a:rPr sz="2000" dirty="0">
                <a:solidFill>
                  <a:srgbClr val="FF0000"/>
                </a:solidFill>
                <a:latin typeface="Arial" panose="020B0604020202020204" pitchFamily="34" charset="0"/>
                <a:cs typeface="Arial" panose="020B0604020202020204" pitchFamily="34" charset="0"/>
              </a:rPr>
              <a:t>This </a:t>
            </a:r>
            <a:r>
              <a:rPr sz="2000" spc="-5" dirty="0">
                <a:solidFill>
                  <a:srgbClr val="FF0000"/>
                </a:solidFill>
                <a:latin typeface="Arial" panose="020B0604020202020204" pitchFamily="34" charset="0"/>
                <a:cs typeface="Arial" panose="020B0604020202020204" pitchFamily="34" charset="0"/>
              </a:rPr>
              <a:t>weight </a:t>
            </a:r>
            <a:r>
              <a:rPr sz="2000" dirty="0">
                <a:solidFill>
                  <a:srgbClr val="FF0000"/>
                </a:solidFill>
                <a:latin typeface="Arial" panose="020B0604020202020204" pitchFamily="34" charset="0"/>
                <a:cs typeface="Arial" panose="020B0604020202020204" pitchFamily="34" charset="0"/>
              </a:rPr>
              <a:t>shall not exceed 10% </a:t>
            </a:r>
            <a:r>
              <a:rPr sz="2000" spc="-5" dirty="0">
                <a:solidFill>
                  <a:srgbClr val="FF0000"/>
                </a:solidFill>
                <a:latin typeface="Arial" panose="020B0604020202020204" pitchFamily="34" charset="0"/>
                <a:cs typeface="Arial" panose="020B0604020202020204" pitchFamily="34" charset="0"/>
              </a:rPr>
              <a:t>for  </a:t>
            </a:r>
            <a:r>
              <a:rPr sz="2000" dirty="0">
                <a:solidFill>
                  <a:srgbClr val="FF0000"/>
                </a:solidFill>
                <a:latin typeface="Arial" panose="020B0604020202020204" pitchFamily="34" charset="0"/>
                <a:cs typeface="Arial" panose="020B0604020202020204" pitchFamily="34" charset="0"/>
              </a:rPr>
              <a:t>ordinary</a:t>
            </a:r>
            <a:r>
              <a:rPr sz="2000" spc="-15" dirty="0">
                <a:solidFill>
                  <a:srgbClr val="FF0000"/>
                </a:solidFill>
                <a:latin typeface="Arial" panose="020B0604020202020204" pitchFamily="34" charset="0"/>
                <a:cs typeface="Arial" panose="020B0604020202020204" pitchFamily="34" charset="0"/>
              </a:rPr>
              <a:t> </a:t>
            </a:r>
            <a:r>
              <a:rPr sz="2000" dirty="0">
                <a:solidFill>
                  <a:srgbClr val="FF0000"/>
                </a:solidFill>
                <a:latin typeface="Arial" panose="020B0604020202020204" pitchFamily="34" charset="0"/>
                <a:cs typeface="Arial" panose="020B0604020202020204" pitchFamily="34" charset="0"/>
              </a:rPr>
              <a:t>cement.</a:t>
            </a:r>
            <a:endParaRPr sz="2000" dirty="0">
              <a:latin typeface="Arial" panose="020B0604020202020204" pitchFamily="34" charset="0"/>
              <a:cs typeface="Arial" panose="020B0604020202020204" pitchFamily="34" charset="0"/>
            </a:endParaRPr>
          </a:p>
          <a:p>
            <a:pPr>
              <a:lnSpc>
                <a:spcPct val="100000"/>
              </a:lnSpc>
              <a:spcBef>
                <a:spcPts val="40"/>
              </a:spcBef>
              <a:buChar char="•"/>
            </a:pPr>
            <a:endParaRPr sz="2000" dirty="0">
              <a:latin typeface="Arial" panose="020B0604020202020204" pitchFamily="34" charset="0"/>
              <a:cs typeface="Arial" panose="020B0604020202020204" pitchFamily="34" charset="0"/>
            </a:endParaRPr>
          </a:p>
          <a:p>
            <a:pPr marL="102235" indent="-90170">
              <a:lnSpc>
                <a:spcPct val="100000"/>
              </a:lnSpc>
              <a:buSzPct val="95000"/>
              <a:buChar char="•"/>
              <a:tabLst>
                <a:tab pos="102870" algn="l"/>
              </a:tabLst>
            </a:pPr>
            <a:r>
              <a:rPr sz="2000" spc="-5" dirty="0">
                <a:solidFill>
                  <a:srgbClr val="003366"/>
                </a:solidFill>
                <a:latin typeface="Arial" panose="020B0604020202020204" pitchFamily="34" charset="0"/>
                <a:cs typeface="Arial" panose="020B0604020202020204" pitchFamily="34" charset="0"/>
              </a:rPr>
              <a:t>Sieve test is </a:t>
            </a:r>
            <a:r>
              <a:rPr sz="2000" dirty="0">
                <a:solidFill>
                  <a:srgbClr val="003366"/>
                </a:solidFill>
                <a:latin typeface="Arial" panose="020B0604020202020204" pitchFamily="34" charset="0"/>
                <a:cs typeface="Arial" panose="020B0604020202020204" pitchFamily="34" charset="0"/>
              </a:rPr>
              <a:t>rarely</a:t>
            </a:r>
            <a:r>
              <a:rPr sz="2000" spc="-10" dirty="0">
                <a:solidFill>
                  <a:srgbClr val="003366"/>
                </a:solidFill>
                <a:latin typeface="Arial" panose="020B0604020202020204" pitchFamily="34" charset="0"/>
                <a:cs typeface="Arial" panose="020B0604020202020204" pitchFamily="34" charset="0"/>
              </a:rPr>
              <a:t> </a:t>
            </a:r>
            <a:r>
              <a:rPr sz="2000" dirty="0">
                <a:solidFill>
                  <a:srgbClr val="003366"/>
                </a:solidFill>
                <a:latin typeface="Arial" panose="020B0604020202020204" pitchFamily="34" charset="0"/>
                <a:cs typeface="Arial" panose="020B0604020202020204" pitchFamily="34" charset="0"/>
              </a:rPr>
              <a:t>used.</a:t>
            </a:r>
            <a:endParaRPr sz="20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1225550"/>
            <a:ext cx="4721225" cy="574040"/>
          </a:xfrm>
          <a:prstGeom prst="rect">
            <a:avLst/>
          </a:prstGeom>
        </p:spPr>
        <p:txBody>
          <a:bodyPr vert="horz" wrap="square" lIns="0" tIns="12700" rIns="0" bIns="0" rtlCol="0">
            <a:spAutoFit/>
          </a:bodyPr>
          <a:lstStyle/>
          <a:p>
            <a:pPr marL="12700">
              <a:lnSpc>
                <a:spcPct val="100000"/>
              </a:lnSpc>
              <a:spcBef>
                <a:spcPts val="100"/>
              </a:spcBef>
            </a:pPr>
            <a:r>
              <a:rPr lang="en-US" sz="3600" b="1" u="heavy" spc="-5" dirty="0">
                <a:uFill>
                  <a:solidFill>
                    <a:srgbClr val="006666"/>
                  </a:solidFill>
                </a:uFill>
              </a:rPr>
              <a:t>6</a:t>
            </a:r>
            <a:r>
              <a:rPr sz="3600" b="1" u="heavy" spc="-5" dirty="0" smtClean="0">
                <a:uFill>
                  <a:solidFill>
                    <a:srgbClr val="006666"/>
                  </a:solidFill>
                </a:uFill>
              </a:rPr>
              <a:t>. </a:t>
            </a:r>
            <a:r>
              <a:rPr sz="3600" b="1" u="heavy" spc="-5" dirty="0">
                <a:uFill>
                  <a:solidFill>
                    <a:srgbClr val="006666"/>
                  </a:solidFill>
                </a:uFill>
              </a:rPr>
              <a:t>SOUNDNESS</a:t>
            </a:r>
            <a:r>
              <a:rPr sz="3600" b="1" u="heavy" spc="-75" dirty="0">
                <a:uFill>
                  <a:solidFill>
                    <a:srgbClr val="006666"/>
                  </a:solidFill>
                </a:uFill>
              </a:rPr>
              <a:t> </a:t>
            </a:r>
            <a:r>
              <a:rPr sz="3600" b="1" u="heavy" spc="-10" dirty="0">
                <a:uFill>
                  <a:solidFill>
                    <a:srgbClr val="006666"/>
                  </a:solidFill>
                </a:uFill>
              </a:rPr>
              <a:t>TEST</a:t>
            </a:r>
            <a:endParaRPr sz="3600" b="1" dirty="0"/>
          </a:p>
        </p:txBody>
      </p:sp>
      <p:sp>
        <p:nvSpPr>
          <p:cNvPr id="3" name="object 3"/>
          <p:cNvSpPr txBox="1"/>
          <p:nvPr/>
        </p:nvSpPr>
        <p:spPr>
          <a:xfrm>
            <a:off x="916939" y="238379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4" name="object 4"/>
          <p:cNvSpPr txBox="1"/>
          <p:nvPr/>
        </p:nvSpPr>
        <p:spPr>
          <a:xfrm>
            <a:off x="1259839" y="2367279"/>
            <a:ext cx="7622540" cy="546100"/>
          </a:xfrm>
          <a:prstGeom prst="rect">
            <a:avLst/>
          </a:prstGeom>
        </p:spPr>
        <p:txBody>
          <a:bodyPr vert="horz" wrap="square" lIns="0" tIns="43815" rIns="0" bIns="0" rtlCol="0">
            <a:spAutoFit/>
          </a:bodyPr>
          <a:lstStyle/>
          <a:p>
            <a:pPr marL="12700" marR="5080">
              <a:lnSpc>
                <a:spcPts val="1939"/>
              </a:lnSpc>
              <a:spcBef>
                <a:spcPts val="345"/>
              </a:spcBef>
            </a:pPr>
            <a:r>
              <a:rPr sz="1800" b="1" spc="-5" dirty="0">
                <a:solidFill>
                  <a:srgbClr val="003366"/>
                </a:solidFill>
                <a:latin typeface="Arial"/>
                <a:cs typeface="Arial"/>
              </a:rPr>
              <a:t>It </a:t>
            </a:r>
            <a:r>
              <a:rPr sz="1800" b="1" dirty="0">
                <a:solidFill>
                  <a:srgbClr val="003366"/>
                </a:solidFill>
                <a:latin typeface="Arial"/>
                <a:cs typeface="Arial"/>
              </a:rPr>
              <a:t>is </a:t>
            </a:r>
            <a:r>
              <a:rPr sz="1800" b="1" spc="-20" dirty="0">
                <a:solidFill>
                  <a:srgbClr val="003366"/>
                </a:solidFill>
                <a:latin typeface="Arial"/>
                <a:cs typeface="Arial"/>
              </a:rPr>
              <a:t>very </a:t>
            </a:r>
            <a:r>
              <a:rPr sz="1800" b="1" spc="-5" dirty="0">
                <a:solidFill>
                  <a:srgbClr val="003366"/>
                </a:solidFill>
                <a:latin typeface="Arial"/>
                <a:cs typeface="Arial"/>
              </a:rPr>
              <a:t>important </a:t>
            </a:r>
            <a:r>
              <a:rPr sz="1800" b="1" dirty="0">
                <a:solidFill>
                  <a:srgbClr val="003366"/>
                </a:solidFill>
                <a:latin typeface="Arial"/>
                <a:cs typeface="Arial"/>
              </a:rPr>
              <a:t>that the </a:t>
            </a:r>
            <a:r>
              <a:rPr sz="1800" b="1" spc="-10" dirty="0">
                <a:solidFill>
                  <a:srgbClr val="003366"/>
                </a:solidFill>
                <a:latin typeface="Arial"/>
                <a:cs typeface="Arial"/>
              </a:rPr>
              <a:t>cement </a:t>
            </a:r>
            <a:r>
              <a:rPr sz="1800" b="1" spc="-5" dirty="0">
                <a:solidFill>
                  <a:srgbClr val="003366"/>
                </a:solidFill>
                <a:latin typeface="Arial"/>
                <a:cs typeface="Arial"/>
              </a:rPr>
              <a:t>after setting shall not undergo any  appreciable change </a:t>
            </a:r>
            <a:r>
              <a:rPr sz="1800" b="1" dirty="0">
                <a:solidFill>
                  <a:srgbClr val="003366"/>
                </a:solidFill>
                <a:latin typeface="Arial"/>
                <a:cs typeface="Arial"/>
              </a:rPr>
              <a:t>of</a:t>
            </a:r>
            <a:r>
              <a:rPr sz="1800" b="1" spc="-10" dirty="0">
                <a:solidFill>
                  <a:srgbClr val="003366"/>
                </a:solidFill>
                <a:latin typeface="Arial"/>
                <a:cs typeface="Arial"/>
              </a:rPr>
              <a:t> volume.</a:t>
            </a:r>
            <a:endParaRPr sz="1800" dirty="0">
              <a:latin typeface="Arial"/>
              <a:cs typeface="Arial"/>
            </a:endParaRPr>
          </a:p>
        </p:txBody>
      </p:sp>
      <p:sp>
        <p:nvSpPr>
          <p:cNvPr id="5" name="object 5"/>
          <p:cNvSpPr txBox="1"/>
          <p:nvPr/>
        </p:nvSpPr>
        <p:spPr>
          <a:xfrm>
            <a:off x="916939" y="323722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6" name="object 6"/>
          <p:cNvSpPr txBox="1"/>
          <p:nvPr/>
        </p:nvSpPr>
        <p:spPr>
          <a:xfrm>
            <a:off x="1259839" y="3220720"/>
            <a:ext cx="7533005" cy="547370"/>
          </a:xfrm>
          <a:prstGeom prst="rect">
            <a:avLst/>
          </a:prstGeom>
        </p:spPr>
        <p:txBody>
          <a:bodyPr vert="horz" wrap="square" lIns="0" tIns="43180" rIns="0" bIns="0" rtlCol="0">
            <a:spAutoFit/>
          </a:bodyPr>
          <a:lstStyle/>
          <a:p>
            <a:pPr marL="12700" marR="5080">
              <a:lnSpc>
                <a:spcPts val="1950"/>
              </a:lnSpc>
              <a:spcBef>
                <a:spcPts val="340"/>
              </a:spcBef>
            </a:pPr>
            <a:r>
              <a:rPr sz="1800" b="1" spc="-5" dirty="0">
                <a:solidFill>
                  <a:srgbClr val="003366"/>
                </a:solidFill>
                <a:latin typeface="Arial"/>
                <a:cs typeface="Arial"/>
              </a:rPr>
              <a:t>This test is </a:t>
            </a:r>
            <a:r>
              <a:rPr sz="1800" b="1" dirty="0">
                <a:solidFill>
                  <a:srgbClr val="003366"/>
                </a:solidFill>
                <a:latin typeface="Arial"/>
                <a:cs typeface="Arial"/>
              </a:rPr>
              <a:t>to </a:t>
            </a:r>
            <a:r>
              <a:rPr sz="1800" b="1" spc="-10" dirty="0">
                <a:solidFill>
                  <a:srgbClr val="003366"/>
                </a:solidFill>
                <a:latin typeface="Arial"/>
                <a:cs typeface="Arial"/>
              </a:rPr>
              <a:t>ensure </a:t>
            </a:r>
            <a:r>
              <a:rPr sz="1800" b="1" spc="-5" dirty="0">
                <a:solidFill>
                  <a:srgbClr val="003366"/>
                </a:solidFill>
                <a:latin typeface="Arial"/>
                <a:cs typeface="Arial"/>
              </a:rPr>
              <a:t>that </a:t>
            </a:r>
            <a:r>
              <a:rPr sz="1800" b="1" dirty="0">
                <a:solidFill>
                  <a:srgbClr val="003366"/>
                </a:solidFill>
                <a:latin typeface="Arial"/>
                <a:cs typeface="Arial"/>
              </a:rPr>
              <a:t>the </a:t>
            </a:r>
            <a:r>
              <a:rPr sz="1800" b="1" spc="-10" dirty="0">
                <a:solidFill>
                  <a:srgbClr val="003366"/>
                </a:solidFill>
                <a:latin typeface="Arial"/>
                <a:cs typeface="Arial"/>
              </a:rPr>
              <a:t>cement </a:t>
            </a:r>
            <a:r>
              <a:rPr sz="1800" b="1" spc="-5" dirty="0">
                <a:solidFill>
                  <a:srgbClr val="003366"/>
                </a:solidFill>
                <a:latin typeface="Arial"/>
                <a:cs typeface="Arial"/>
              </a:rPr>
              <a:t>does </a:t>
            </a:r>
            <a:r>
              <a:rPr sz="1800" b="1" dirty="0">
                <a:solidFill>
                  <a:srgbClr val="003366"/>
                </a:solidFill>
                <a:latin typeface="Arial"/>
                <a:cs typeface="Arial"/>
              </a:rPr>
              <a:t>not </a:t>
            </a:r>
            <a:r>
              <a:rPr sz="1800" b="1" spc="-5" dirty="0">
                <a:solidFill>
                  <a:srgbClr val="003366"/>
                </a:solidFill>
                <a:latin typeface="Arial"/>
                <a:cs typeface="Arial"/>
              </a:rPr>
              <a:t>show any subsequent  expansions.</a:t>
            </a:r>
            <a:endParaRPr sz="1800" dirty="0">
              <a:latin typeface="Arial"/>
              <a:cs typeface="Arial"/>
            </a:endParaRPr>
          </a:p>
        </p:txBody>
      </p:sp>
      <p:sp>
        <p:nvSpPr>
          <p:cNvPr id="7" name="object 7"/>
          <p:cNvSpPr txBox="1"/>
          <p:nvPr/>
        </p:nvSpPr>
        <p:spPr>
          <a:xfrm>
            <a:off x="916939" y="409067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8" name="object 8"/>
          <p:cNvSpPr txBox="1"/>
          <p:nvPr/>
        </p:nvSpPr>
        <p:spPr>
          <a:xfrm>
            <a:off x="1259839" y="4074159"/>
            <a:ext cx="7489190" cy="547370"/>
          </a:xfrm>
          <a:prstGeom prst="rect">
            <a:avLst/>
          </a:prstGeom>
        </p:spPr>
        <p:txBody>
          <a:bodyPr vert="horz" wrap="square" lIns="0" tIns="43180" rIns="0" bIns="0" rtlCol="0">
            <a:spAutoFit/>
          </a:bodyPr>
          <a:lstStyle/>
          <a:p>
            <a:pPr marL="12700" marR="5080">
              <a:lnSpc>
                <a:spcPts val="1950"/>
              </a:lnSpc>
              <a:spcBef>
                <a:spcPts val="340"/>
              </a:spcBef>
            </a:pPr>
            <a:r>
              <a:rPr sz="1800" b="1" dirty="0">
                <a:solidFill>
                  <a:srgbClr val="003366"/>
                </a:solidFill>
                <a:latin typeface="Arial"/>
                <a:cs typeface="Arial"/>
              </a:rPr>
              <a:t>The </a:t>
            </a:r>
            <a:r>
              <a:rPr sz="1800" b="1" spc="-5" dirty="0">
                <a:solidFill>
                  <a:srgbClr val="003366"/>
                </a:solidFill>
                <a:latin typeface="Arial"/>
                <a:cs typeface="Arial"/>
              </a:rPr>
              <a:t>unsoundness in </a:t>
            </a:r>
            <a:r>
              <a:rPr sz="1800" b="1" spc="-10" dirty="0">
                <a:solidFill>
                  <a:srgbClr val="003366"/>
                </a:solidFill>
                <a:latin typeface="Arial"/>
                <a:cs typeface="Arial"/>
              </a:rPr>
              <a:t>cement </a:t>
            </a:r>
            <a:r>
              <a:rPr sz="1800" b="1" spc="-5" dirty="0">
                <a:solidFill>
                  <a:srgbClr val="003366"/>
                </a:solidFill>
                <a:latin typeface="Arial"/>
                <a:cs typeface="Arial"/>
              </a:rPr>
              <a:t>is </a:t>
            </a:r>
            <a:r>
              <a:rPr sz="1800" b="1" dirty="0">
                <a:solidFill>
                  <a:srgbClr val="003366"/>
                </a:solidFill>
                <a:latin typeface="Arial"/>
                <a:cs typeface="Arial"/>
              </a:rPr>
              <a:t>due to </a:t>
            </a:r>
            <a:r>
              <a:rPr sz="1800" b="1" spc="-5" dirty="0">
                <a:solidFill>
                  <a:srgbClr val="003366"/>
                </a:solidFill>
                <a:latin typeface="Arial"/>
                <a:cs typeface="Arial"/>
              </a:rPr>
              <a:t>the </a:t>
            </a:r>
            <a:r>
              <a:rPr sz="1800" b="1" spc="-10" dirty="0">
                <a:solidFill>
                  <a:srgbClr val="003366"/>
                </a:solidFill>
                <a:latin typeface="Arial"/>
                <a:cs typeface="Arial"/>
              </a:rPr>
              <a:t>presence </a:t>
            </a:r>
            <a:r>
              <a:rPr sz="1800" b="1" spc="-5" dirty="0">
                <a:solidFill>
                  <a:srgbClr val="003366"/>
                </a:solidFill>
                <a:latin typeface="Arial"/>
                <a:cs typeface="Arial"/>
              </a:rPr>
              <a:t>of </a:t>
            </a:r>
            <a:r>
              <a:rPr sz="1800" b="1" spc="-10" dirty="0">
                <a:solidFill>
                  <a:srgbClr val="003366"/>
                </a:solidFill>
                <a:latin typeface="Arial"/>
                <a:cs typeface="Arial"/>
              </a:rPr>
              <a:t>excess </a:t>
            </a:r>
            <a:r>
              <a:rPr sz="1800" b="1" spc="-5" dirty="0">
                <a:solidFill>
                  <a:srgbClr val="003366"/>
                </a:solidFill>
                <a:latin typeface="Arial"/>
                <a:cs typeface="Arial"/>
              </a:rPr>
              <a:t>of lime  combined </a:t>
            </a:r>
            <a:r>
              <a:rPr sz="1800" b="1" spc="10" dirty="0">
                <a:solidFill>
                  <a:srgbClr val="003366"/>
                </a:solidFill>
                <a:latin typeface="Arial"/>
                <a:cs typeface="Arial"/>
              </a:rPr>
              <a:t>with </a:t>
            </a:r>
            <a:r>
              <a:rPr sz="1800" b="1" spc="-5" dirty="0">
                <a:solidFill>
                  <a:srgbClr val="003366"/>
                </a:solidFill>
                <a:latin typeface="Arial"/>
                <a:cs typeface="Arial"/>
              </a:rPr>
              <a:t>acidic oxide at </a:t>
            </a:r>
            <a:r>
              <a:rPr sz="1800" b="1" dirty="0">
                <a:solidFill>
                  <a:srgbClr val="003366"/>
                </a:solidFill>
                <a:latin typeface="Arial"/>
                <a:cs typeface="Arial"/>
              </a:rPr>
              <a:t>the</a:t>
            </a:r>
            <a:r>
              <a:rPr sz="1800" b="1" spc="-20" dirty="0">
                <a:solidFill>
                  <a:srgbClr val="003366"/>
                </a:solidFill>
                <a:latin typeface="Arial"/>
                <a:cs typeface="Arial"/>
              </a:rPr>
              <a:t> </a:t>
            </a:r>
            <a:r>
              <a:rPr sz="1800" b="1" spc="-5" dirty="0">
                <a:solidFill>
                  <a:srgbClr val="003366"/>
                </a:solidFill>
                <a:latin typeface="Arial"/>
                <a:cs typeface="Arial"/>
              </a:rPr>
              <a:t>kiln.</a:t>
            </a:r>
            <a:endParaRPr sz="1800" dirty="0">
              <a:latin typeface="Arial"/>
              <a:cs typeface="Arial"/>
            </a:endParaRPr>
          </a:p>
        </p:txBody>
      </p:sp>
      <p:sp>
        <p:nvSpPr>
          <p:cNvPr id="9" name="object 9"/>
          <p:cNvSpPr txBox="1"/>
          <p:nvPr/>
        </p:nvSpPr>
        <p:spPr>
          <a:xfrm>
            <a:off x="916939" y="494537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10" name="object 10"/>
          <p:cNvSpPr txBox="1"/>
          <p:nvPr/>
        </p:nvSpPr>
        <p:spPr>
          <a:xfrm>
            <a:off x="1259839" y="4928870"/>
            <a:ext cx="6871334"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This is </a:t>
            </a:r>
            <a:r>
              <a:rPr sz="1800" b="1" dirty="0">
                <a:solidFill>
                  <a:srgbClr val="003366"/>
                </a:solidFill>
                <a:latin typeface="Arial"/>
                <a:cs typeface="Arial"/>
              </a:rPr>
              <a:t>due to </a:t>
            </a:r>
            <a:r>
              <a:rPr sz="1800" b="1" spc="-5" dirty="0">
                <a:solidFill>
                  <a:srgbClr val="003366"/>
                </a:solidFill>
                <a:latin typeface="Arial"/>
                <a:cs typeface="Arial"/>
              </a:rPr>
              <a:t>high proportion </a:t>
            </a:r>
            <a:r>
              <a:rPr sz="1800" b="1" dirty="0">
                <a:solidFill>
                  <a:srgbClr val="003366"/>
                </a:solidFill>
                <a:latin typeface="Arial"/>
                <a:cs typeface="Arial"/>
              </a:rPr>
              <a:t>of </a:t>
            </a:r>
            <a:r>
              <a:rPr sz="1800" b="1" spc="-5" dirty="0">
                <a:solidFill>
                  <a:srgbClr val="003366"/>
                </a:solidFill>
                <a:latin typeface="Arial"/>
                <a:cs typeface="Arial"/>
              </a:rPr>
              <a:t>magnesia </a:t>
            </a:r>
            <a:r>
              <a:rPr sz="1800" b="1" dirty="0">
                <a:solidFill>
                  <a:srgbClr val="003366"/>
                </a:solidFill>
                <a:latin typeface="Arial"/>
                <a:cs typeface="Arial"/>
              </a:rPr>
              <a:t>&amp; </a:t>
            </a:r>
            <a:r>
              <a:rPr sz="1800" b="1" spc="-5" dirty="0">
                <a:solidFill>
                  <a:srgbClr val="003366"/>
                </a:solidFill>
                <a:latin typeface="Arial"/>
                <a:cs typeface="Arial"/>
              </a:rPr>
              <a:t>calcium</a:t>
            </a:r>
            <a:r>
              <a:rPr sz="1800" b="1" spc="-20" dirty="0">
                <a:solidFill>
                  <a:srgbClr val="003366"/>
                </a:solidFill>
                <a:latin typeface="Arial"/>
                <a:cs typeface="Arial"/>
              </a:rPr>
              <a:t> </a:t>
            </a:r>
            <a:r>
              <a:rPr sz="1800" b="1" spc="-5" dirty="0">
                <a:solidFill>
                  <a:srgbClr val="003366"/>
                </a:solidFill>
                <a:latin typeface="Arial"/>
                <a:cs typeface="Arial"/>
              </a:rPr>
              <a:t>sulphate.</a:t>
            </a:r>
            <a:endParaRPr sz="1800">
              <a:latin typeface="Arial"/>
              <a:cs typeface="Arial"/>
            </a:endParaRPr>
          </a:p>
        </p:txBody>
      </p:sp>
      <p:sp>
        <p:nvSpPr>
          <p:cNvPr id="11" name="object 11"/>
          <p:cNvSpPr txBox="1"/>
          <p:nvPr/>
        </p:nvSpPr>
        <p:spPr>
          <a:xfrm>
            <a:off x="916939" y="555117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12" name="object 12"/>
          <p:cNvSpPr txBox="1"/>
          <p:nvPr/>
        </p:nvSpPr>
        <p:spPr>
          <a:xfrm>
            <a:off x="1259839" y="5534659"/>
            <a:ext cx="599821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Therefore magnesia content in </a:t>
            </a:r>
            <a:r>
              <a:rPr sz="1800" b="1" spc="-10" dirty="0">
                <a:solidFill>
                  <a:srgbClr val="003366"/>
                </a:solidFill>
                <a:latin typeface="Arial"/>
                <a:cs typeface="Arial"/>
              </a:rPr>
              <a:t>cement </a:t>
            </a:r>
            <a:r>
              <a:rPr sz="1800" b="1" spc="-5" dirty="0">
                <a:solidFill>
                  <a:srgbClr val="003366"/>
                </a:solidFill>
                <a:latin typeface="Arial"/>
                <a:cs typeface="Arial"/>
              </a:rPr>
              <a:t>is limited </a:t>
            </a:r>
            <a:r>
              <a:rPr sz="1800" b="1" dirty="0">
                <a:solidFill>
                  <a:srgbClr val="003366"/>
                </a:solidFill>
                <a:latin typeface="Arial"/>
                <a:cs typeface="Arial"/>
              </a:rPr>
              <a:t>to </a:t>
            </a:r>
            <a:r>
              <a:rPr sz="1800" b="1" spc="-15" dirty="0">
                <a:solidFill>
                  <a:srgbClr val="003366"/>
                </a:solidFill>
                <a:latin typeface="Arial"/>
                <a:cs typeface="Arial"/>
              </a:rPr>
              <a:t>6%.</a:t>
            </a:r>
            <a:endParaRPr sz="1800">
              <a:latin typeface="Arial"/>
              <a:cs typeface="Arial"/>
            </a:endParaRPr>
          </a:p>
        </p:txBody>
      </p:sp>
      <p:sp>
        <p:nvSpPr>
          <p:cNvPr id="13" name="object 13"/>
          <p:cNvSpPr txBox="1"/>
          <p:nvPr/>
        </p:nvSpPr>
        <p:spPr>
          <a:xfrm>
            <a:off x="916939" y="615822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14" name="object 14"/>
          <p:cNvSpPr txBox="1"/>
          <p:nvPr/>
        </p:nvSpPr>
        <p:spPr>
          <a:xfrm>
            <a:off x="1259839" y="6141720"/>
            <a:ext cx="1393825" cy="29972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003366"/>
                </a:solidFill>
                <a:latin typeface="Arial"/>
                <a:cs typeface="Arial"/>
              </a:rPr>
              <a:t>Gypsum</a:t>
            </a:r>
            <a:r>
              <a:rPr sz="1800" b="1" spc="-55" dirty="0">
                <a:solidFill>
                  <a:srgbClr val="003366"/>
                </a:solidFill>
                <a:latin typeface="Arial"/>
                <a:cs typeface="Arial"/>
              </a:rPr>
              <a:t> </a:t>
            </a:r>
            <a:r>
              <a:rPr sz="1800" b="1" spc="-10" dirty="0">
                <a:solidFill>
                  <a:srgbClr val="003366"/>
                </a:solidFill>
                <a:latin typeface="Arial"/>
                <a:cs typeface="Arial"/>
              </a:rPr>
              <a:t>3-5.</a:t>
            </a:r>
            <a:endParaRPr sz="1800">
              <a:latin typeface="Arial"/>
              <a:cs typeface="Arial"/>
            </a:endParaRPr>
          </a:p>
        </p:txBody>
      </p:sp>
    </p:spTree>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12420">
              <a:lnSpc>
                <a:spcPct val="100000"/>
              </a:lnSpc>
              <a:spcBef>
                <a:spcPts val="100"/>
              </a:spcBef>
            </a:pPr>
            <a:r>
              <a:rPr u="heavy" spc="-5" dirty="0">
                <a:uFill>
                  <a:solidFill>
                    <a:srgbClr val="006666"/>
                  </a:solidFill>
                </a:uFill>
              </a:rPr>
              <a:t>APPARATUS FOR </a:t>
            </a:r>
            <a:r>
              <a:rPr u="heavy" dirty="0">
                <a:uFill>
                  <a:solidFill>
                    <a:srgbClr val="006666"/>
                  </a:solidFill>
                </a:uFill>
              </a:rPr>
              <a:t>SOUDNESS</a:t>
            </a:r>
            <a:r>
              <a:rPr u="heavy" spc="-40" dirty="0">
                <a:uFill>
                  <a:solidFill>
                    <a:srgbClr val="006666"/>
                  </a:solidFill>
                </a:uFill>
              </a:rPr>
              <a:t> </a:t>
            </a:r>
            <a:r>
              <a:rPr u="heavy" spc="-5" dirty="0">
                <a:uFill>
                  <a:solidFill>
                    <a:srgbClr val="006666"/>
                  </a:solidFill>
                </a:uFill>
              </a:rPr>
              <a:t>TEST</a:t>
            </a:r>
          </a:p>
        </p:txBody>
      </p:sp>
      <p:sp>
        <p:nvSpPr>
          <p:cNvPr id="3" name="object 3"/>
          <p:cNvSpPr txBox="1"/>
          <p:nvPr/>
        </p:nvSpPr>
        <p:spPr>
          <a:xfrm>
            <a:off x="916939" y="2411729"/>
            <a:ext cx="196850" cy="89408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p:txBody>
      </p:sp>
      <p:sp>
        <p:nvSpPr>
          <p:cNvPr id="4" name="object 4"/>
          <p:cNvSpPr txBox="1"/>
          <p:nvPr/>
        </p:nvSpPr>
        <p:spPr>
          <a:xfrm>
            <a:off x="916939" y="3679190"/>
            <a:ext cx="196850" cy="188722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80"/>
              </a:spcBef>
            </a:pPr>
            <a:r>
              <a:rPr sz="1350" spc="605" dirty="0">
                <a:solidFill>
                  <a:srgbClr val="003366"/>
                </a:solidFill>
                <a:latin typeface="Symbol"/>
                <a:cs typeface="Symbol"/>
              </a:rPr>
              <a:t></a:t>
            </a:r>
            <a:endParaRPr sz="1350">
              <a:latin typeface="Symbol"/>
              <a:cs typeface="Symbol"/>
            </a:endParaRPr>
          </a:p>
        </p:txBody>
      </p:sp>
      <p:sp>
        <p:nvSpPr>
          <p:cNvPr id="5" name="object 5"/>
          <p:cNvSpPr txBox="1"/>
          <p:nvPr/>
        </p:nvSpPr>
        <p:spPr>
          <a:xfrm>
            <a:off x="916939" y="594105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6" name="object 6"/>
          <p:cNvSpPr txBox="1"/>
          <p:nvPr/>
        </p:nvSpPr>
        <p:spPr>
          <a:xfrm>
            <a:off x="1234439" y="2338070"/>
            <a:ext cx="7771130" cy="3922484"/>
          </a:xfrm>
          <a:prstGeom prst="rect">
            <a:avLst/>
          </a:prstGeom>
        </p:spPr>
        <p:txBody>
          <a:bodyPr vert="horz" wrap="square" lIns="0" tIns="12700" rIns="0" bIns="0" rtlCol="0">
            <a:spAutoFit/>
          </a:bodyPr>
          <a:lstStyle/>
          <a:p>
            <a:pPr marL="38100" marR="2231390">
              <a:lnSpc>
                <a:spcPct val="120800"/>
              </a:lnSpc>
              <a:spcBef>
                <a:spcPts val="100"/>
              </a:spcBef>
            </a:pPr>
            <a:r>
              <a:rPr spc="-5" dirty="0">
                <a:solidFill>
                  <a:srgbClr val="003366"/>
                </a:solidFill>
                <a:latin typeface="Arial"/>
                <a:cs typeface="Arial"/>
              </a:rPr>
              <a:t>It consists of </a:t>
            </a:r>
            <a:r>
              <a:rPr dirty="0">
                <a:solidFill>
                  <a:srgbClr val="003366"/>
                </a:solidFill>
                <a:latin typeface="Arial"/>
                <a:cs typeface="Arial"/>
              </a:rPr>
              <a:t>a </a:t>
            </a:r>
            <a:r>
              <a:rPr spc="-5" dirty="0">
                <a:solidFill>
                  <a:srgbClr val="003366"/>
                </a:solidFill>
                <a:latin typeface="Arial"/>
                <a:cs typeface="Arial"/>
              </a:rPr>
              <a:t>small split </a:t>
            </a:r>
            <a:r>
              <a:rPr spc="-10" dirty="0">
                <a:solidFill>
                  <a:srgbClr val="003366"/>
                </a:solidFill>
                <a:latin typeface="Arial"/>
                <a:cs typeface="Arial"/>
              </a:rPr>
              <a:t>cylinder </a:t>
            </a:r>
            <a:r>
              <a:rPr spc="-5" dirty="0">
                <a:solidFill>
                  <a:srgbClr val="003366"/>
                </a:solidFill>
                <a:latin typeface="Arial"/>
                <a:cs typeface="Arial"/>
              </a:rPr>
              <a:t>of spring </a:t>
            </a:r>
            <a:r>
              <a:rPr spc="-10" dirty="0">
                <a:solidFill>
                  <a:srgbClr val="003366"/>
                </a:solidFill>
                <a:latin typeface="Arial"/>
                <a:cs typeface="Arial"/>
              </a:rPr>
              <a:t>brass.  </a:t>
            </a:r>
            <a:r>
              <a:rPr spc="-5" dirty="0">
                <a:solidFill>
                  <a:srgbClr val="003366"/>
                </a:solidFill>
                <a:latin typeface="Arial"/>
                <a:cs typeface="Arial"/>
              </a:rPr>
              <a:t>It </a:t>
            </a:r>
            <a:r>
              <a:rPr dirty="0">
                <a:solidFill>
                  <a:srgbClr val="003366"/>
                </a:solidFill>
                <a:latin typeface="Arial"/>
                <a:cs typeface="Arial"/>
              </a:rPr>
              <a:t>is </a:t>
            </a:r>
            <a:r>
              <a:rPr spc="-10" dirty="0">
                <a:solidFill>
                  <a:srgbClr val="003366"/>
                </a:solidFill>
                <a:latin typeface="Arial"/>
                <a:cs typeface="Arial"/>
              </a:rPr>
              <a:t>30mm </a:t>
            </a:r>
            <a:r>
              <a:rPr spc="-5" dirty="0">
                <a:solidFill>
                  <a:srgbClr val="003366"/>
                </a:solidFill>
                <a:latin typeface="Arial"/>
                <a:cs typeface="Arial"/>
              </a:rPr>
              <a:t>diameter </a:t>
            </a:r>
            <a:r>
              <a:rPr dirty="0">
                <a:solidFill>
                  <a:srgbClr val="003366"/>
                </a:solidFill>
                <a:latin typeface="Arial"/>
                <a:cs typeface="Arial"/>
              </a:rPr>
              <a:t>&amp; </a:t>
            </a:r>
            <a:r>
              <a:rPr spc="-10" dirty="0">
                <a:solidFill>
                  <a:srgbClr val="003366"/>
                </a:solidFill>
                <a:latin typeface="Arial"/>
                <a:cs typeface="Arial"/>
              </a:rPr>
              <a:t>30mm</a:t>
            </a:r>
            <a:r>
              <a:rPr spc="-20" dirty="0">
                <a:solidFill>
                  <a:srgbClr val="003366"/>
                </a:solidFill>
                <a:latin typeface="Arial"/>
                <a:cs typeface="Arial"/>
              </a:rPr>
              <a:t> </a:t>
            </a:r>
            <a:r>
              <a:rPr spc="-5" dirty="0">
                <a:solidFill>
                  <a:srgbClr val="003366"/>
                </a:solidFill>
                <a:latin typeface="Arial"/>
                <a:cs typeface="Arial"/>
              </a:rPr>
              <a:t>high.</a:t>
            </a:r>
            <a:endParaRPr dirty="0">
              <a:latin typeface="Arial"/>
              <a:cs typeface="Arial"/>
            </a:endParaRPr>
          </a:p>
          <a:p>
            <a:pPr marL="38100" marR="302260">
              <a:lnSpc>
                <a:spcPct val="100000"/>
              </a:lnSpc>
              <a:spcBef>
                <a:spcPts val="450"/>
              </a:spcBef>
            </a:pPr>
            <a:r>
              <a:rPr spc="-10" dirty="0">
                <a:solidFill>
                  <a:srgbClr val="003366"/>
                </a:solidFill>
                <a:latin typeface="Arial"/>
                <a:cs typeface="Arial"/>
              </a:rPr>
              <a:t>Cement </a:t>
            </a:r>
            <a:r>
              <a:rPr spc="-5" dirty="0">
                <a:solidFill>
                  <a:srgbClr val="003366"/>
                </a:solidFill>
                <a:latin typeface="Arial"/>
                <a:cs typeface="Arial"/>
              </a:rPr>
              <a:t>is gauged </a:t>
            </a:r>
            <a:r>
              <a:rPr spc="10" dirty="0">
                <a:solidFill>
                  <a:srgbClr val="003366"/>
                </a:solidFill>
                <a:latin typeface="Arial"/>
                <a:cs typeface="Arial"/>
              </a:rPr>
              <a:t>with </a:t>
            </a:r>
            <a:r>
              <a:rPr spc="-5" dirty="0">
                <a:solidFill>
                  <a:srgbClr val="003366"/>
                </a:solidFill>
                <a:latin typeface="Arial"/>
                <a:cs typeface="Arial"/>
              </a:rPr>
              <a:t>0.78 times </a:t>
            </a:r>
            <a:r>
              <a:rPr dirty="0">
                <a:solidFill>
                  <a:srgbClr val="003366"/>
                </a:solidFill>
                <a:latin typeface="Arial"/>
                <a:cs typeface="Arial"/>
              </a:rPr>
              <a:t>&amp; </a:t>
            </a:r>
            <a:r>
              <a:rPr spc="-5" dirty="0">
                <a:solidFill>
                  <a:srgbClr val="003366"/>
                </a:solidFill>
                <a:latin typeface="Arial"/>
                <a:cs typeface="Arial"/>
              </a:rPr>
              <a:t>filled </a:t>
            </a:r>
            <a:r>
              <a:rPr dirty="0">
                <a:solidFill>
                  <a:srgbClr val="003366"/>
                </a:solidFill>
                <a:latin typeface="Arial"/>
                <a:cs typeface="Arial"/>
              </a:rPr>
              <a:t>into the </a:t>
            </a:r>
            <a:r>
              <a:rPr spc="-5" dirty="0">
                <a:solidFill>
                  <a:srgbClr val="003366"/>
                </a:solidFill>
                <a:latin typeface="Arial"/>
                <a:cs typeface="Arial"/>
              </a:rPr>
              <a:t>mould </a:t>
            </a:r>
            <a:r>
              <a:rPr dirty="0">
                <a:solidFill>
                  <a:srgbClr val="003366"/>
                </a:solidFill>
                <a:latin typeface="Arial"/>
                <a:cs typeface="Arial"/>
              </a:rPr>
              <a:t>&amp; </a:t>
            </a:r>
            <a:r>
              <a:rPr spc="-5" dirty="0">
                <a:solidFill>
                  <a:srgbClr val="003366"/>
                </a:solidFill>
                <a:latin typeface="Arial"/>
                <a:cs typeface="Arial"/>
              </a:rPr>
              <a:t>kept </a:t>
            </a:r>
            <a:r>
              <a:rPr dirty="0">
                <a:solidFill>
                  <a:srgbClr val="003366"/>
                </a:solidFill>
                <a:latin typeface="Arial"/>
                <a:cs typeface="Arial"/>
              </a:rPr>
              <a:t>on a  </a:t>
            </a:r>
            <a:r>
              <a:rPr spc="-5" dirty="0">
                <a:solidFill>
                  <a:srgbClr val="003366"/>
                </a:solidFill>
                <a:latin typeface="Arial"/>
                <a:cs typeface="Arial"/>
              </a:rPr>
              <a:t>glass plate </a:t>
            </a:r>
            <a:r>
              <a:rPr dirty="0">
                <a:solidFill>
                  <a:srgbClr val="003366"/>
                </a:solidFill>
                <a:latin typeface="Arial"/>
                <a:cs typeface="Arial"/>
              </a:rPr>
              <a:t>&amp; </a:t>
            </a:r>
            <a:r>
              <a:rPr spc="-15" dirty="0">
                <a:solidFill>
                  <a:srgbClr val="003366"/>
                </a:solidFill>
                <a:latin typeface="Arial"/>
                <a:cs typeface="Arial"/>
              </a:rPr>
              <a:t>covered </a:t>
            </a:r>
            <a:r>
              <a:rPr spc="5" dirty="0">
                <a:solidFill>
                  <a:srgbClr val="003366"/>
                </a:solidFill>
                <a:latin typeface="Arial"/>
                <a:cs typeface="Arial"/>
              </a:rPr>
              <a:t>with </a:t>
            </a:r>
            <a:r>
              <a:rPr spc="-5" dirty="0">
                <a:solidFill>
                  <a:srgbClr val="003366"/>
                </a:solidFill>
                <a:latin typeface="Arial"/>
                <a:cs typeface="Arial"/>
              </a:rPr>
              <a:t>another glass</a:t>
            </a:r>
            <a:r>
              <a:rPr spc="15" dirty="0">
                <a:solidFill>
                  <a:srgbClr val="003366"/>
                </a:solidFill>
                <a:latin typeface="Arial"/>
                <a:cs typeface="Arial"/>
              </a:rPr>
              <a:t> </a:t>
            </a:r>
            <a:r>
              <a:rPr spc="-5" dirty="0">
                <a:solidFill>
                  <a:srgbClr val="003366"/>
                </a:solidFill>
                <a:latin typeface="Arial"/>
                <a:cs typeface="Arial"/>
              </a:rPr>
              <a:t>plate.</a:t>
            </a:r>
            <a:endParaRPr dirty="0">
              <a:latin typeface="Arial"/>
              <a:cs typeface="Arial"/>
            </a:endParaRPr>
          </a:p>
          <a:p>
            <a:pPr marL="38100" marR="652145">
              <a:lnSpc>
                <a:spcPts val="2610"/>
              </a:lnSpc>
              <a:spcBef>
                <a:spcPts val="150"/>
              </a:spcBef>
            </a:pPr>
            <a:r>
              <a:rPr spc="-5" dirty="0">
                <a:solidFill>
                  <a:srgbClr val="003366"/>
                </a:solidFill>
                <a:latin typeface="Arial"/>
                <a:cs typeface="Arial"/>
              </a:rPr>
              <a:t>This is </a:t>
            </a:r>
            <a:r>
              <a:rPr spc="-10" dirty="0">
                <a:solidFill>
                  <a:srgbClr val="003366"/>
                </a:solidFill>
                <a:latin typeface="Arial"/>
                <a:cs typeface="Arial"/>
              </a:rPr>
              <a:t>immersed </a:t>
            </a:r>
            <a:r>
              <a:rPr spc="-5" dirty="0">
                <a:solidFill>
                  <a:srgbClr val="003366"/>
                </a:solidFill>
                <a:latin typeface="Arial"/>
                <a:cs typeface="Arial"/>
              </a:rPr>
              <a:t>in </a:t>
            </a:r>
            <a:r>
              <a:rPr spc="5" dirty="0">
                <a:solidFill>
                  <a:srgbClr val="003366"/>
                </a:solidFill>
                <a:latin typeface="Arial"/>
                <a:cs typeface="Arial"/>
              </a:rPr>
              <a:t>water </a:t>
            </a:r>
            <a:r>
              <a:rPr spc="-10" dirty="0">
                <a:solidFill>
                  <a:srgbClr val="003366"/>
                </a:solidFill>
                <a:latin typeface="Arial"/>
                <a:cs typeface="Arial"/>
              </a:rPr>
              <a:t>at </a:t>
            </a:r>
            <a:r>
              <a:rPr dirty="0">
                <a:solidFill>
                  <a:srgbClr val="003366"/>
                </a:solidFill>
                <a:latin typeface="Arial"/>
                <a:cs typeface="Arial"/>
              </a:rPr>
              <a:t>a </a:t>
            </a:r>
            <a:r>
              <a:rPr spc="-5" dirty="0">
                <a:solidFill>
                  <a:srgbClr val="003366"/>
                </a:solidFill>
                <a:latin typeface="Arial"/>
                <a:cs typeface="Arial"/>
              </a:rPr>
              <a:t>temperature </a:t>
            </a:r>
            <a:r>
              <a:rPr spc="-60" dirty="0">
                <a:solidFill>
                  <a:srgbClr val="003366"/>
                </a:solidFill>
                <a:latin typeface="Arial"/>
                <a:cs typeface="Arial"/>
              </a:rPr>
              <a:t>27</a:t>
            </a:r>
            <a:r>
              <a:rPr spc="-89" baseline="29100" dirty="0">
                <a:solidFill>
                  <a:srgbClr val="003366"/>
                </a:solidFill>
                <a:latin typeface="Arial"/>
                <a:cs typeface="Arial"/>
              </a:rPr>
              <a:t>0</a:t>
            </a:r>
            <a:r>
              <a:rPr spc="-60" dirty="0">
                <a:solidFill>
                  <a:srgbClr val="003366"/>
                </a:solidFill>
                <a:latin typeface="Arial"/>
                <a:cs typeface="Arial"/>
              </a:rPr>
              <a:t>c-32</a:t>
            </a:r>
            <a:r>
              <a:rPr spc="-89" baseline="29100" dirty="0">
                <a:solidFill>
                  <a:srgbClr val="003366"/>
                </a:solidFill>
                <a:latin typeface="Arial"/>
                <a:cs typeface="Arial"/>
              </a:rPr>
              <a:t>0</a:t>
            </a:r>
            <a:r>
              <a:rPr spc="-60" dirty="0">
                <a:solidFill>
                  <a:srgbClr val="003366"/>
                </a:solidFill>
                <a:latin typeface="Arial"/>
                <a:cs typeface="Arial"/>
              </a:rPr>
              <a:t>c </a:t>
            </a:r>
            <a:r>
              <a:rPr dirty="0">
                <a:solidFill>
                  <a:srgbClr val="003366"/>
                </a:solidFill>
                <a:latin typeface="Arial"/>
                <a:cs typeface="Arial"/>
              </a:rPr>
              <a:t>for </a:t>
            </a:r>
            <a:r>
              <a:rPr spc="-5" dirty="0">
                <a:solidFill>
                  <a:srgbClr val="003366"/>
                </a:solidFill>
                <a:latin typeface="Arial"/>
                <a:cs typeface="Arial"/>
              </a:rPr>
              <a:t>24 hours.  </a:t>
            </a:r>
            <a:r>
              <a:rPr spc="-10" dirty="0">
                <a:solidFill>
                  <a:srgbClr val="003366"/>
                </a:solidFill>
                <a:latin typeface="Arial"/>
                <a:cs typeface="Arial"/>
              </a:rPr>
              <a:t>Measure </a:t>
            </a:r>
            <a:r>
              <a:rPr dirty="0">
                <a:solidFill>
                  <a:srgbClr val="003366"/>
                </a:solidFill>
                <a:latin typeface="Arial"/>
                <a:cs typeface="Arial"/>
              </a:rPr>
              <a:t>the </a:t>
            </a:r>
            <a:r>
              <a:rPr spc="-5" dirty="0">
                <a:solidFill>
                  <a:srgbClr val="003366"/>
                </a:solidFill>
                <a:latin typeface="Arial"/>
                <a:cs typeface="Arial"/>
              </a:rPr>
              <a:t>distance </a:t>
            </a:r>
            <a:r>
              <a:rPr dirty="0">
                <a:solidFill>
                  <a:srgbClr val="003366"/>
                </a:solidFill>
                <a:latin typeface="Arial"/>
                <a:cs typeface="Arial"/>
              </a:rPr>
              <a:t>between </a:t>
            </a:r>
            <a:r>
              <a:rPr spc="-5" dirty="0">
                <a:solidFill>
                  <a:srgbClr val="003366"/>
                </a:solidFill>
                <a:latin typeface="Arial"/>
                <a:cs typeface="Arial"/>
              </a:rPr>
              <a:t>indicators.</a:t>
            </a:r>
            <a:endParaRPr dirty="0">
              <a:latin typeface="Arial"/>
              <a:cs typeface="Arial"/>
            </a:endParaRPr>
          </a:p>
          <a:p>
            <a:pPr marL="38100" marR="1494790">
              <a:lnSpc>
                <a:spcPts val="2610"/>
              </a:lnSpc>
            </a:pPr>
            <a:r>
              <a:rPr spc="-5" dirty="0">
                <a:solidFill>
                  <a:srgbClr val="003366"/>
                </a:solidFill>
                <a:latin typeface="Arial"/>
                <a:cs typeface="Arial"/>
              </a:rPr>
              <a:t>Heat </a:t>
            </a:r>
            <a:r>
              <a:rPr dirty="0">
                <a:solidFill>
                  <a:srgbClr val="003366"/>
                </a:solidFill>
                <a:latin typeface="Arial"/>
                <a:cs typeface="Arial"/>
              </a:rPr>
              <a:t>the </a:t>
            </a:r>
            <a:r>
              <a:rPr spc="5" dirty="0">
                <a:solidFill>
                  <a:srgbClr val="003366"/>
                </a:solidFill>
                <a:latin typeface="Arial"/>
                <a:cs typeface="Arial"/>
              </a:rPr>
              <a:t>water </a:t>
            </a:r>
            <a:r>
              <a:rPr dirty="0">
                <a:solidFill>
                  <a:srgbClr val="003366"/>
                </a:solidFill>
                <a:latin typeface="Arial"/>
                <a:cs typeface="Arial"/>
              </a:rPr>
              <a:t>&amp; </a:t>
            </a:r>
            <a:r>
              <a:rPr spc="-5" dirty="0">
                <a:solidFill>
                  <a:srgbClr val="003366"/>
                </a:solidFill>
                <a:latin typeface="Arial"/>
                <a:cs typeface="Arial"/>
              </a:rPr>
              <a:t>bring </a:t>
            </a:r>
            <a:r>
              <a:rPr dirty="0">
                <a:solidFill>
                  <a:srgbClr val="003366"/>
                </a:solidFill>
                <a:latin typeface="Arial"/>
                <a:cs typeface="Arial"/>
              </a:rPr>
              <a:t>to boiling point of </a:t>
            </a:r>
            <a:r>
              <a:rPr spc="-5" dirty="0">
                <a:solidFill>
                  <a:srgbClr val="003366"/>
                </a:solidFill>
                <a:latin typeface="Arial"/>
                <a:cs typeface="Arial"/>
              </a:rPr>
              <a:t>about </a:t>
            </a:r>
            <a:r>
              <a:rPr spc="-10" dirty="0">
                <a:solidFill>
                  <a:srgbClr val="003366"/>
                </a:solidFill>
                <a:latin typeface="Arial"/>
                <a:cs typeface="Arial"/>
              </a:rPr>
              <a:t>25-30min.  </a:t>
            </a:r>
            <a:r>
              <a:rPr spc="-15" dirty="0">
                <a:solidFill>
                  <a:srgbClr val="003366"/>
                </a:solidFill>
                <a:latin typeface="Arial"/>
                <a:cs typeface="Arial"/>
              </a:rPr>
              <a:t>Remove </a:t>
            </a:r>
            <a:r>
              <a:rPr dirty="0">
                <a:solidFill>
                  <a:srgbClr val="003366"/>
                </a:solidFill>
                <a:latin typeface="Arial"/>
                <a:cs typeface="Arial"/>
              </a:rPr>
              <a:t>the </a:t>
            </a:r>
            <a:r>
              <a:rPr spc="-5" dirty="0">
                <a:solidFill>
                  <a:srgbClr val="003366"/>
                </a:solidFill>
                <a:latin typeface="Arial"/>
                <a:cs typeface="Arial"/>
              </a:rPr>
              <a:t>mould from </a:t>
            </a:r>
            <a:r>
              <a:rPr dirty="0">
                <a:solidFill>
                  <a:srgbClr val="003366"/>
                </a:solidFill>
                <a:latin typeface="Arial"/>
                <a:cs typeface="Arial"/>
              </a:rPr>
              <a:t>the </a:t>
            </a:r>
            <a:r>
              <a:rPr spc="5" dirty="0">
                <a:solidFill>
                  <a:srgbClr val="003366"/>
                </a:solidFill>
                <a:latin typeface="Arial"/>
                <a:cs typeface="Arial"/>
              </a:rPr>
              <a:t>water </a:t>
            </a:r>
            <a:r>
              <a:rPr spc="-5" dirty="0">
                <a:solidFill>
                  <a:srgbClr val="003366"/>
                </a:solidFill>
                <a:latin typeface="Arial"/>
                <a:cs typeface="Arial"/>
              </a:rPr>
              <a:t>after </a:t>
            </a:r>
            <a:r>
              <a:rPr dirty="0">
                <a:solidFill>
                  <a:srgbClr val="003366"/>
                </a:solidFill>
                <a:latin typeface="Arial"/>
                <a:cs typeface="Arial"/>
              </a:rPr>
              <a:t>3</a:t>
            </a:r>
            <a:r>
              <a:rPr spc="-20" dirty="0">
                <a:solidFill>
                  <a:srgbClr val="003366"/>
                </a:solidFill>
                <a:latin typeface="Arial"/>
                <a:cs typeface="Arial"/>
              </a:rPr>
              <a:t> </a:t>
            </a:r>
            <a:r>
              <a:rPr spc="-5" dirty="0">
                <a:solidFill>
                  <a:srgbClr val="003366"/>
                </a:solidFill>
                <a:latin typeface="Arial"/>
                <a:cs typeface="Arial"/>
              </a:rPr>
              <a:t>hours.</a:t>
            </a:r>
            <a:endParaRPr dirty="0">
              <a:latin typeface="Arial"/>
              <a:cs typeface="Arial"/>
            </a:endParaRPr>
          </a:p>
          <a:p>
            <a:pPr marL="38100">
              <a:lnSpc>
                <a:spcPct val="100000"/>
              </a:lnSpc>
              <a:spcBef>
                <a:spcPts val="290"/>
              </a:spcBef>
            </a:pPr>
            <a:r>
              <a:rPr spc="-10" dirty="0">
                <a:solidFill>
                  <a:srgbClr val="003366"/>
                </a:solidFill>
                <a:latin typeface="Arial"/>
                <a:cs typeface="Arial"/>
              </a:rPr>
              <a:t>Measure </a:t>
            </a:r>
            <a:r>
              <a:rPr dirty="0">
                <a:solidFill>
                  <a:srgbClr val="003366"/>
                </a:solidFill>
                <a:latin typeface="Arial"/>
                <a:cs typeface="Arial"/>
              </a:rPr>
              <a:t>the </a:t>
            </a:r>
            <a:r>
              <a:rPr spc="-5" dirty="0">
                <a:solidFill>
                  <a:srgbClr val="003366"/>
                </a:solidFill>
                <a:latin typeface="Arial"/>
                <a:cs typeface="Arial"/>
              </a:rPr>
              <a:t>distance </a:t>
            </a:r>
            <a:r>
              <a:rPr dirty="0">
                <a:solidFill>
                  <a:srgbClr val="003366"/>
                </a:solidFill>
                <a:latin typeface="Arial"/>
                <a:cs typeface="Arial"/>
              </a:rPr>
              <a:t>between the</a:t>
            </a:r>
            <a:r>
              <a:rPr spc="-5" dirty="0">
                <a:solidFill>
                  <a:srgbClr val="003366"/>
                </a:solidFill>
                <a:latin typeface="Arial"/>
                <a:cs typeface="Arial"/>
              </a:rPr>
              <a:t> indicators.</a:t>
            </a:r>
            <a:endParaRPr dirty="0">
              <a:latin typeface="Arial"/>
              <a:cs typeface="Arial"/>
            </a:endParaRPr>
          </a:p>
          <a:p>
            <a:pPr marL="38100" marR="420370">
              <a:lnSpc>
                <a:spcPct val="100000"/>
              </a:lnSpc>
              <a:spcBef>
                <a:spcPts val="440"/>
              </a:spcBef>
            </a:pPr>
            <a:r>
              <a:rPr spc="-5" dirty="0">
                <a:solidFill>
                  <a:srgbClr val="003366"/>
                </a:solidFill>
                <a:latin typeface="Arial"/>
                <a:cs typeface="Arial"/>
              </a:rPr>
              <a:t>This must </a:t>
            </a:r>
            <a:r>
              <a:rPr dirty="0">
                <a:solidFill>
                  <a:srgbClr val="003366"/>
                </a:solidFill>
                <a:latin typeface="Arial"/>
                <a:cs typeface="Arial"/>
              </a:rPr>
              <a:t>not </a:t>
            </a:r>
            <a:r>
              <a:rPr spc="-10" dirty="0">
                <a:solidFill>
                  <a:srgbClr val="003366"/>
                </a:solidFill>
                <a:latin typeface="Arial"/>
                <a:cs typeface="Arial"/>
              </a:rPr>
              <a:t>exceed 10mm </a:t>
            </a:r>
            <a:r>
              <a:rPr dirty="0">
                <a:solidFill>
                  <a:srgbClr val="003366"/>
                </a:solidFill>
                <a:latin typeface="Arial"/>
                <a:cs typeface="Arial"/>
              </a:rPr>
              <a:t>for </a:t>
            </a:r>
            <a:r>
              <a:rPr spc="-10" dirty="0">
                <a:solidFill>
                  <a:srgbClr val="003366"/>
                </a:solidFill>
                <a:latin typeface="Arial"/>
                <a:cs typeface="Arial"/>
              </a:rPr>
              <a:t>ordinary, </a:t>
            </a:r>
            <a:r>
              <a:rPr spc="-5" dirty="0">
                <a:solidFill>
                  <a:srgbClr val="003366"/>
                </a:solidFill>
                <a:latin typeface="Arial"/>
                <a:cs typeface="Arial"/>
              </a:rPr>
              <a:t>rapid hardening, low heat  Portland</a:t>
            </a:r>
            <a:r>
              <a:rPr dirty="0">
                <a:solidFill>
                  <a:srgbClr val="003366"/>
                </a:solidFill>
                <a:latin typeface="Arial"/>
                <a:cs typeface="Arial"/>
              </a:rPr>
              <a:t> </a:t>
            </a:r>
            <a:r>
              <a:rPr spc="-10" dirty="0">
                <a:solidFill>
                  <a:srgbClr val="003366"/>
                </a:solidFill>
                <a:latin typeface="Arial"/>
                <a:cs typeface="Arial"/>
              </a:rPr>
              <a:t>cements.</a:t>
            </a:r>
            <a:endParaRPr dirty="0">
              <a:latin typeface="Arial"/>
              <a:cs typeface="Arial"/>
            </a:endParaRPr>
          </a:p>
          <a:p>
            <a:pPr marL="38100">
              <a:lnSpc>
                <a:spcPct val="100000"/>
              </a:lnSpc>
              <a:spcBef>
                <a:spcPts val="450"/>
              </a:spcBef>
            </a:pPr>
            <a:r>
              <a:rPr spc="-5" dirty="0">
                <a:solidFill>
                  <a:srgbClr val="003366"/>
                </a:solidFill>
                <a:latin typeface="Arial"/>
                <a:cs typeface="Arial"/>
              </a:rPr>
              <a:t>If this expansion </a:t>
            </a:r>
            <a:r>
              <a:rPr dirty="0">
                <a:solidFill>
                  <a:srgbClr val="003366"/>
                </a:solidFill>
                <a:latin typeface="Arial"/>
                <a:cs typeface="Arial"/>
              </a:rPr>
              <a:t>is </a:t>
            </a:r>
            <a:r>
              <a:rPr spc="-5" dirty="0">
                <a:solidFill>
                  <a:srgbClr val="003366"/>
                </a:solidFill>
                <a:latin typeface="Arial"/>
                <a:cs typeface="Arial"/>
              </a:rPr>
              <a:t>more than </a:t>
            </a:r>
            <a:r>
              <a:rPr spc="-10" dirty="0">
                <a:solidFill>
                  <a:srgbClr val="003366"/>
                </a:solidFill>
                <a:latin typeface="Arial"/>
                <a:cs typeface="Arial"/>
              </a:rPr>
              <a:t>10mm </a:t>
            </a:r>
            <a:r>
              <a:rPr dirty="0">
                <a:solidFill>
                  <a:srgbClr val="003366"/>
                </a:solidFill>
                <a:latin typeface="Arial"/>
                <a:cs typeface="Arial"/>
              </a:rPr>
              <a:t>the </a:t>
            </a:r>
            <a:r>
              <a:rPr spc="-10" dirty="0">
                <a:solidFill>
                  <a:srgbClr val="003366"/>
                </a:solidFill>
                <a:latin typeface="Arial"/>
                <a:cs typeface="Arial"/>
              </a:rPr>
              <a:t>cement </a:t>
            </a:r>
            <a:r>
              <a:rPr dirty="0">
                <a:solidFill>
                  <a:srgbClr val="003366"/>
                </a:solidFill>
                <a:latin typeface="Arial"/>
                <a:cs typeface="Arial"/>
              </a:rPr>
              <a:t>is </a:t>
            </a:r>
            <a:r>
              <a:rPr spc="-10" dirty="0">
                <a:solidFill>
                  <a:srgbClr val="003366"/>
                </a:solidFill>
                <a:latin typeface="Arial"/>
                <a:cs typeface="Arial"/>
              </a:rPr>
              <a:t>said </a:t>
            </a:r>
            <a:r>
              <a:rPr dirty="0">
                <a:solidFill>
                  <a:srgbClr val="003366"/>
                </a:solidFill>
                <a:latin typeface="Arial"/>
                <a:cs typeface="Arial"/>
              </a:rPr>
              <a:t>to </a:t>
            </a:r>
            <a:r>
              <a:rPr spc="-5" dirty="0">
                <a:solidFill>
                  <a:srgbClr val="003366"/>
                </a:solidFill>
                <a:latin typeface="Arial"/>
                <a:cs typeface="Arial"/>
              </a:rPr>
              <a:t>be</a:t>
            </a:r>
            <a:r>
              <a:rPr spc="50" dirty="0">
                <a:solidFill>
                  <a:srgbClr val="003366"/>
                </a:solidFill>
                <a:latin typeface="Arial"/>
                <a:cs typeface="Arial"/>
              </a:rPr>
              <a:t> </a:t>
            </a:r>
            <a:r>
              <a:rPr spc="-5" dirty="0">
                <a:solidFill>
                  <a:srgbClr val="003366"/>
                </a:solidFill>
                <a:latin typeface="Arial"/>
                <a:cs typeface="Arial"/>
              </a:rPr>
              <a:t>unsound.</a:t>
            </a:r>
            <a:endParaRPr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12420">
              <a:lnSpc>
                <a:spcPct val="100000"/>
              </a:lnSpc>
              <a:spcBef>
                <a:spcPts val="100"/>
              </a:spcBef>
            </a:pPr>
            <a:r>
              <a:rPr spc="-5" dirty="0"/>
              <a:t>APPARATUS OF </a:t>
            </a:r>
            <a:r>
              <a:rPr dirty="0"/>
              <a:t>SOUNDNESS</a:t>
            </a:r>
            <a:r>
              <a:rPr spc="-40" dirty="0"/>
              <a:t> </a:t>
            </a:r>
            <a:r>
              <a:rPr spc="-5" dirty="0"/>
              <a:t>TEST</a:t>
            </a:r>
          </a:p>
        </p:txBody>
      </p:sp>
      <p:sp>
        <p:nvSpPr>
          <p:cNvPr id="3" name="object 3"/>
          <p:cNvSpPr/>
          <p:nvPr/>
        </p:nvSpPr>
        <p:spPr>
          <a:xfrm>
            <a:off x="762000" y="2358380"/>
            <a:ext cx="5638800" cy="4499620"/>
          </a:xfrm>
          <a:prstGeom prst="rect">
            <a:avLst/>
          </a:prstGeom>
          <a:blipFill>
            <a:blip r:embed="rId2" cstate="print"/>
            <a:stretch>
              <a:fillRect/>
            </a:stretch>
          </a:blipFill>
        </p:spPr>
        <p:txBody>
          <a:bodyPr wrap="square" lIns="0" tIns="0" rIns="0" bIns="0" rtlCol="0"/>
          <a:lstStyle/>
          <a:p>
            <a:endParaRPr/>
          </a:p>
        </p:txBody>
      </p:sp>
      <p:pic>
        <p:nvPicPr>
          <p:cNvPr id="6" name="Picture 5"/>
          <p:cNvPicPr>
            <a:picLocks noChangeAspect="1"/>
          </p:cNvPicPr>
          <p:nvPr/>
        </p:nvPicPr>
        <p:blipFill>
          <a:blip r:embed="rId3"/>
          <a:stretch>
            <a:fillRect/>
          </a:stretch>
        </p:blipFill>
        <p:spPr>
          <a:xfrm>
            <a:off x="6553200" y="2383401"/>
            <a:ext cx="2143125" cy="409359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53970" y="1225550"/>
            <a:ext cx="4335145" cy="574040"/>
          </a:xfrm>
          <a:prstGeom prst="rect">
            <a:avLst/>
          </a:prstGeom>
        </p:spPr>
        <p:txBody>
          <a:bodyPr vert="horz" wrap="square" lIns="0" tIns="12700" rIns="0" bIns="0" rtlCol="0">
            <a:spAutoFit/>
          </a:bodyPr>
          <a:lstStyle/>
          <a:p>
            <a:pPr marL="12700">
              <a:lnSpc>
                <a:spcPct val="100000"/>
              </a:lnSpc>
              <a:spcBef>
                <a:spcPts val="100"/>
              </a:spcBef>
            </a:pPr>
            <a:r>
              <a:rPr lang="en-US" sz="3600" b="1" u="heavy" spc="-5" dirty="0">
                <a:uFill>
                  <a:solidFill>
                    <a:srgbClr val="006666"/>
                  </a:solidFill>
                </a:uFill>
              </a:rPr>
              <a:t>7</a:t>
            </a:r>
            <a:r>
              <a:rPr sz="3600" b="1" u="heavy" spc="-5" dirty="0" smtClean="0">
                <a:uFill>
                  <a:solidFill>
                    <a:srgbClr val="006666"/>
                  </a:solidFill>
                </a:uFill>
              </a:rPr>
              <a:t>. </a:t>
            </a:r>
            <a:r>
              <a:rPr sz="3600" b="1" u="heavy" spc="-10" dirty="0">
                <a:uFill>
                  <a:solidFill>
                    <a:srgbClr val="006666"/>
                  </a:solidFill>
                </a:uFill>
              </a:rPr>
              <a:t>STRENGTH</a:t>
            </a:r>
            <a:r>
              <a:rPr sz="3600" b="1" u="heavy" spc="-70" dirty="0">
                <a:uFill>
                  <a:solidFill>
                    <a:srgbClr val="006666"/>
                  </a:solidFill>
                </a:uFill>
              </a:rPr>
              <a:t> </a:t>
            </a:r>
            <a:r>
              <a:rPr sz="3600" b="1" u="heavy" spc="-10" dirty="0">
                <a:uFill>
                  <a:solidFill>
                    <a:srgbClr val="006666"/>
                  </a:solidFill>
                </a:uFill>
              </a:rPr>
              <a:t>TEST</a:t>
            </a:r>
            <a:endParaRPr sz="3600" b="1" dirty="0"/>
          </a:p>
        </p:txBody>
      </p:sp>
      <p:sp>
        <p:nvSpPr>
          <p:cNvPr id="3" name="object 3"/>
          <p:cNvSpPr txBox="1"/>
          <p:nvPr/>
        </p:nvSpPr>
        <p:spPr>
          <a:xfrm>
            <a:off x="1348739" y="3004820"/>
            <a:ext cx="7104380" cy="1705595"/>
          </a:xfrm>
          <a:prstGeom prst="rect">
            <a:avLst/>
          </a:prstGeom>
        </p:spPr>
        <p:txBody>
          <a:bodyPr vert="horz" wrap="square" lIns="0" tIns="12700" rIns="0" bIns="0" rtlCol="0">
            <a:spAutoFit/>
          </a:bodyPr>
          <a:lstStyle/>
          <a:p>
            <a:pPr marL="380365" marR="163830" indent="-342900">
              <a:lnSpc>
                <a:spcPct val="100000"/>
              </a:lnSpc>
              <a:spcBef>
                <a:spcPts val="100"/>
              </a:spcBef>
              <a:buSzPct val="75000"/>
              <a:buFont typeface="Symbol"/>
              <a:buChar char=""/>
              <a:tabLst>
                <a:tab pos="381000" algn="l"/>
              </a:tabLst>
            </a:pPr>
            <a:r>
              <a:rPr sz="2000" spc="-5" dirty="0">
                <a:solidFill>
                  <a:srgbClr val="003366"/>
                </a:solidFill>
                <a:latin typeface="Arial"/>
                <a:cs typeface="Arial"/>
              </a:rPr>
              <a:t>This </a:t>
            </a:r>
            <a:r>
              <a:rPr sz="2000" dirty="0">
                <a:solidFill>
                  <a:srgbClr val="003366"/>
                </a:solidFill>
                <a:latin typeface="Arial"/>
                <a:cs typeface="Arial"/>
              </a:rPr>
              <a:t>is </a:t>
            </a:r>
            <a:r>
              <a:rPr sz="2000" spc="-5" dirty="0">
                <a:solidFill>
                  <a:srgbClr val="003366"/>
                </a:solidFill>
                <a:latin typeface="Arial"/>
                <a:cs typeface="Arial"/>
              </a:rPr>
              <a:t>the most important </a:t>
            </a:r>
            <a:r>
              <a:rPr sz="2000" dirty="0">
                <a:solidFill>
                  <a:srgbClr val="003366"/>
                </a:solidFill>
                <a:latin typeface="Arial"/>
                <a:cs typeface="Arial"/>
              </a:rPr>
              <a:t>of all </a:t>
            </a:r>
            <a:r>
              <a:rPr sz="2000" spc="-5" dirty="0">
                <a:solidFill>
                  <a:srgbClr val="003366"/>
                </a:solidFill>
                <a:latin typeface="Arial"/>
                <a:cs typeface="Arial"/>
              </a:rPr>
              <a:t>properties of  </a:t>
            </a:r>
            <a:r>
              <a:rPr sz="2000" spc="-10" dirty="0">
                <a:solidFill>
                  <a:srgbClr val="003366"/>
                </a:solidFill>
                <a:latin typeface="Arial"/>
                <a:cs typeface="Arial"/>
              </a:rPr>
              <a:t>hardened</a:t>
            </a:r>
            <a:r>
              <a:rPr sz="2000" spc="-5" dirty="0">
                <a:solidFill>
                  <a:srgbClr val="003366"/>
                </a:solidFill>
                <a:latin typeface="Arial"/>
                <a:cs typeface="Arial"/>
              </a:rPr>
              <a:t> cement.</a:t>
            </a:r>
            <a:endParaRPr sz="2000" dirty="0">
              <a:latin typeface="Arial"/>
              <a:cs typeface="Arial"/>
            </a:endParaRPr>
          </a:p>
          <a:p>
            <a:pPr marL="380365" marR="219075" indent="-342900">
              <a:lnSpc>
                <a:spcPct val="100000"/>
              </a:lnSpc>
              <a:spcBef>
                <a:spcPts val="600"/>
              </a:spcBef>
              <a:buSzPct val="75000"/>
              <a:buFont typeface="Symbol"/>
              <a:buChar char=""/>
              <a:tabLst>
                <a:tab pos="381000" algn="l"/>
              </a:tabLst>
            </a:pPr>
            <a:r>
              <a:rPr sz="2000" spc="-5" dirty="0">
                <a:solidFill>
                  <a:srgbClr val="003366"/>
                </a:solidFill>
                <a:latin typeface="Arial"/>
                <a:cs typeface="Arial"/>
              </a:rPr>
              <a:t>Due </a:t>
            </a:r>
            <a:r>
              <a:rPr sz="2000" dirty="0">
                <a:solidFill>
                  <a:srgbClr val="003366"/>
                </a:solidFill>
                <a:latin typeface="Arial"/>
                <a:cs typeface="Arial"/>
              </a:rPr>
              <a:t>to </a:t>
            </a:r>
            <a:r>
              <a:rPr sz="2000" spc="-10" dirty="0">
                <a:solidFill>
                  <a:srgbClr val="003366"/>
                </a:solidFill>
                <a:latin typeface="Arial"/>
                <a:cs typeface="Arial"/>
              </a:rPr>
              <a:t>excessive </a:t>
            </a:r>
            <a:r>
              <a:rPr sz="2000" spc="-5" dirty="0">
                <a:solidFill>
                  <a:srgbClr val="003366"/>
                </a:solidFill>
                <a:latin typeface="Arial"/>
                <a:cs typeface="Arial"/>
              </a:rPr>
              <a:t>shrinkage and cracking </a:t>
            </a:r>
            <a:r>
              <a:rPr sz="2000" dirty="0">
                <a:solidFill>
                  <a:srgbClr val="003366"/>
                </a:solidFill>
                <a:latin typeface="Arial"/>
                <a:cs typeface="Arial"/>
              </a:rPr>
              <a:t>the  </a:t>
            </a:r>
            <a:r>
              <a:rPr sz="2000" spc="-5" dirty="0">
                <a:solidFill>
                  <a:srgbClr val="003366"/>
                </a:solidFill>
                <a:latin typeface="Arial"/>
                <a:cs typeface="Arial"/>
              </a:rPr>
              <a:t>strength tests </a:t>
            </a:r>
            <a:r>
              <a:rPr sz="2000" spc="-10" dirty="0">
                <a:solidFill>
                  <a:srgbClr val="003366"/>
                </a:solidFill>
                <a:latin typeface="Arial"/>
                <a:cs typeface="Arial"/>
              </a:rPr>
              <a:t>are </a:t>
            </a:r>
            <a:r>
              <a:rPr sz="2000" spc="-5" dirty="0">
                <a:solidFill>
                  <a:srgbClr val="003366"/>
                </a:solidFill>
                <a:latin typeface="Arial"/>
                <a:cs typeface="Arial"/>
              </a:rPr>
              <a:t>not made on heat cement  </a:t>
            </a:r>
            <a:r>
              <a:rPr sz="2000" spc="-10" dirty="0">
                <a:solidFill>
                  <a:srgbClr val="003366"/>
                </a:solidFill>
                <a:latin typeface="Arial"/>
                <a:cs typeface="Arial"/>
              </a:rPr>
              <a:t>paste.</a:t>
            </a:r>
            <a:endParaRPr sz="2000" dirty="0">
              <a:latin typeface="Arial"/>
              <a:cs typeface="Arial"/>
            </a:endParaRPr>
          </a:p>
          <a:p>
            <a:pPr marL="380365" marR="30480" indent="-342900">
              <a:lnSpc>
                <a:spcPct val="100000"/>
              </a:lnSpc>
              <a:spcBef>
                <a:spcPts val="590"/>
              </a:spcBef>
              <a:buSzPct val="75000"/>
              <a:buFont typeface="Symbol"/>
              <a:buChar char=""/>
              <a:tabLst>
                <a:tab pos="381000" algn="l"/>
              </a:tabLst>
            </a:pPr>
            <a:r>
              <a:rPr sz="2000" spc="-5" dirty="0">
                <a:solidFill>
                  <a:srgbClr val="003366"/>
                </a:solidFill>
                <a:latin typeface="Arial"/>
                <a:cs typeface="Arial"/>
              </a:rPr>
              <a:t>Standard sand </a:t>
            </a:r>
            <a:r>
              <a:rPr sz="2000" dirty="0">
                <a:solidFill>
                  <a:srgbClr val="003366"/>
                </a:solidFill>
                <a:latin typeface="Arial"/>
                <a:cs typeface="Arial"/>
              </a:rPr>
              <a:t>is </a:t>
            </a:r>
            <a:r>
              <a:rPr sz="2000" spc="-5" dirty="0">
                <a:solidFill>
                  <a:srgbClr val="003366"/>
                </a:solidFill>
                <a:latin typeface="Arial"/>
                <a:cs typeface="Arial"/>
              </a:rPr>
              <a:t>used for finding </a:t>
            </a:r>
            <a:r>
              <a:rPr sz="2000" dirty="0">
                <a:solidFill>
                  <a:srgbClr val="003366"/>
                </a:solidFill>
                <a:latin typeface="Arial"/>
                <a:cs typeface="Arial"/>
              </a:rPr>
              <a:t>the </a:t>
            </a:r>
            <a:r>
              <a:rPr sz="2000" spc="-5" dirty="0">
                <a:solidFill>
                  <a:srgbClr val="003366"/>
                </a:solidFill>
                <a:latin typeface="Arial"/>
                <a:cs typeface="Arial"/>
              </a:rPr>
              <a:t>strength  of</a:t>
            </a:r>
            <a:r>
              <a:rPr sz="2000" spc="5" dirty="0">
                <a:solidFill>
                  <a:srgbClr val="003366"/>
                </a:solidFill>
                <a:latin typeface="Arial"/>
                <a:cs typeface="Arial"/>
              </a:rPr>
              <a:t> </a:t>
            </a:r>
            <a:r>
              <a:rPr sz="2000" spc="-5" dirty="0">
                <a:solidFill>
                  <a:srgbClr val="003366"/>
                </a:solidFill>
                <a:latin typeface="Arial"/>
                <a:cs typeface="Arial"/>
              </a:rPr>
              <a:t>cement.</a:t>
            </a:r>
            <a:endParaRPr sz="20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49929" y="1225550"/>
            <a:ext cx="2945765" cy="574040"/>
          </a:xfrm>
          <a:prstGeom prst="rect">
            <a:avLst/>
          </a:prstGeom>
        </p:spPr>
        <p:txBody>
          <a:bodyPr vert="horz" wrap="square" lIns="0" tIns="12700" rIns="0" bIns="0" rtlCol="0">
            <a:spAutoFit/>
          </a:bodyPr>
          <a:lstStyle/>
          <a:p>
            <a:pPr marL="12700">
              <a:lnSpc>
                <a:spcPct val="100000"/>
              </a:lnSpc>
              <a:spcBef>
                <a:spcPts val="100"/>
              </a:spcBef>
            </a:pPr>
            <a:r>
              <a:rPr sz="3600" u="heavy" spc="-5" dirty="0">
                <a:uFill>
                  <a:solidFill>
                    <a:srgbClr val="006666"/>
                  </a:solidFill>
                </a:uFill>
              </a:rPr>
              <a:t>PROCE</a:t>
            </a:r>
            <a:r>
              <a:rPr sz="3600" u="heavy" dirty="0">
                <a:uFill>
                  <a:solidFill>
                    <a:srgbClr val="006666"/>
                  </a:solidFill>
                </a:uFill>
              </a:rPr>
              <a:t>D</a:t>
            </a:r>
            <a:r>
              <a:rPr sz="3600" u="heavy" spc="-5" dirty="0">
                <a:uFill>
                  <a:solidFill>
                    <a:srgbClr val="006666"/>
                  </a:solidFill>
                </a:uFill>
              </a:rPr>
              <a:t>U</a:t>
            </a:r>
            <a:r>
              <a:rPr sz="3600" u="heavy" spc="5" dirty="0">
                <a:uFill>
                  <a:solidFill>
                    <a:srgbClr val="006666"/>
                  </a:solidFill>
                </a:uFill>
              </a:rPr>
              <a:t>R</a:t>
            </a:r>
            <a:r>
              <a:rPr sz="3600" u="heavy" dirty="0">
                <a:uFill>
                  <a:solidFill>
                    <a:srgbClr val="006666"/>
                  </a:solidFill>
                </a:uFill>
              </a:rPr>
              <a:t>E</a:t>
            </a:r>
            <a:endParaRPr sz="3600"/>
          </a:p>
        </p:txBody>
      </p:sp>
      <p:sp>
        <p:nvSpPr>
          <p:cNvPr id="3" name="object 3"/>
          <p:cNvSpPr txBox="1"/>
          <p:nvPr/>
        </p:nvSpPr>
        <p:spPr>
          <a:xfrm>
            <a:off x="916939" y="238379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4" name="object 4"/>
          <p:cNvSpPr txBox="1"/>
          <p:nvPr/>
        </p:nvSpPr>
        <p:spPr>
          <a:xfrm>
            <a:off x="916939" y="2835910"/>
            <a:ext cx="196850" cy="632460"/>
          </a:xfrm>
          <a:prstGeom prst="rect">
            <a:avLst/>
          </a:prstGeom>
        </p:spPr>
        <p:txBody>
          <a:bodyPr vert="horz" wrap="square" lIns="0" tIns="110490" rIns="0" bIns="0" rtlCol="0">
            <a:spAutoFit/>
          </a:bodyPr>
          <a:lstStyle/>
          <a:p>
            <a:pPr marL="12700">
              <a:lnSpc>
                <a:spcPct val="100000"/>
              </a:lnSpc>
              <a:spcBef>
                <a:spcPts val="87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770"/>
              </a:spcBef>
            </a:pPr>
            <a:r>
              <a:rPr sz="1350" spc="605" dirty="0">
                <a:solidFill>
                  <a:srgbClr val="003366"/>
                </a:solidFill>
                <a:latin typeface="Symbol"/>
                <a:cs typeface="Symbol"/>
              </a:rPr>
              <a:t></a:t>
            </a:r>
            <a:endParaRPr sz="1350">
              <a:latin typeface="Symbol"/>
              <a:cs typeface="Symbol"/>
            </a:endParaRPr>
          </a:p>
        </p:txBody>
      </p:sp>
      <p:sp>
        <p:nvSpPr>
          <p:cNvPr id="5" name="object 5"/>
          <p:cNvSpPr txBox="1"/>
          <p:nvPr/>
        </p:nvSpPr>
        <p:spPr>
          <a:xfrm>
            <a:off x="916939" y="3689350"/>
            <a:ext cx="196850" cy="632460"/>
          </a:xfrm>
          <a:prstGeom prst="rect">
            <a:avLst/>
          </a:prstGeom>
        </p:spPr>
        <p:txBody>
          <a:bodyPr vert="horz" wrap="square" lIns="0" tIns="110489" rIns="0" bIns="0" rtlCol="0">
            <a:spAutoFit/>
          </a:bodyPr>
          <a:lstStyle/>
          <a:p>
            <a:pPr marL="12700">
              <a:lnSpc>
                <a:spcPct val="100000"/>
              </a:lnSpc>
              <a:spcBef>
                <a:spcPts val="869"/>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770"/>
              </a:spcBef>
            </a:pPr>
            <a:r>
              <a:rPr sz="1350" spc="605" dirty="0">
                <a:solidFill>
                  <a:srgbClr val="003366"/>
                </a:solidFill>
                <a:latin typeface="Symbol"/>
                <a:cs typeface="Symbol"/>
              </a:rPr>
              <a:t></a:t>
            </a:r>
            <a:endParaRPr sz="1350">
              <a:latin typeface="Symbol"/>
              <a:cs typeface="Symbol"/>
            </a:endParaRPr>
          </a:p>
        </p:txBody>
      </p:sp>
      <p:sp>
        <p:nvSpPr>
          <p:cNvPr id="6" name="object 6"/>
          <p:cNvSpPr txBox="1"/>
          <p:nvPr/>
        </p:nvSpPr>
        <p:spPr>
          <a:xfrm>
            <a:off x="916939" y="4544060"/>
            <a:ext cx="196850" cy="632460"/>
          </a:xfrm>
          <a:prstGeom prst="rect">
            <a:avLst/>
          </a:prstGeom>
        </p:spPr>
        <p:txBody>
          <a:bodyPr vert="horz" wrap="square" lIns="0" tIns="110490" rIns="0" bIns="0" rtlCol="0">
            <a:spAutoFit/>
          </a:bodyPr>
          <a:lstStyle/>
          <a:p>
            <a:pPr marL="12700">
              <a:lnSpc>
                <a:spcPct val="100000"/>
              </a:lnSpc>
              <a:spcBef>
                <a:spcPts val="87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770"/>
              </a:spcBef>
            </a:pPr>
            <a:r>
              <a:rPr sz="1350" spc="605" dirty="0">
                <a:solidFill>
                  <a:srgbClr val="003366"/>
                </a:solidFill>
                <a:latin typeface="Symbol"/>
                <a:cs typeface="Symbol"/>
              </a:rPr>
              <a:t></a:t>
            </a:r>
            <a:endParaRPr sz="1350">
              <a:latin typeface="Symbol"/>
              <a:cs typeface="Symbol"/>
            </a:endParaRPr>
          </a:p>
        </p:txBody>
      </p:sp>
      <p:sp>
        <p:nvSpPr>
          <p:cNvPr id="7" name="object 7"/>
          <p:cNvSpPr txBox="1"/>
          <p:nvPr/>
        </p:nvSpPr>
        <p:spPr>
          <a:xfrm>
            <a:off x="916939" y="549529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8" name="object 8"/>
          <p:cNvSpPr txBox="1"/>
          <p:nvPr/>
        </p:nvSpPr>
        <p:spPr>
          <a:xfrm>
            <a:off x="916939" y="5947409"/>
            <a:ext cx="196850" cy="632460"/>
          </a:xfrm>
          <a:prstGeom prst="rect">
            <a:avLst/>
          </a:prstGeom>
        </p:spPr>
        <p:txBody>
          <a:bodyPr vert="horz" wrap="square" lIns="0" tIns="110490" rIns="0" bIns="0" rtlCol="0">
            <a:spAutoFit/>
          </a:bodyPr>
          <a:lstStyle/>
          <a:p>
            <a:pPr marL="12700">
              <a:lnSpc>
                <a:spcPct val="100000"/>
              </a:lnSpc>
              <a:spcBef>
                <a:spcPts val="870"/>
              </a:spcBef>
            </a:pPr>
            <a:r>
              <a:rPr sz="1350" spc="605" dirty="0">
                <a:solidFill>
                  <a:srgbClr val="003366"/>
                </a:solidFill>
                <a:latin typeface="Symbol"/>
                <a:cs typeface="Symbol"/>
              </a:rPr>
              <a:t></a:t>
            </a:r>
            <a:endParaRPr sz="1350" dirty="0">
              <a:latin typeface="Symbol"/>
              <a:cs typeface="Symbol"/>
            </a:endParaRPr>
          </a:p>
          <a:p>
            <a:pPr marL="12700">
              <a:lnSpc>
                <a:spcPct val="100000"/>
              </a:lnSpc>
              <a:spcBef>
                <a:spcPts val="770"/>
              </a:spcBef>
            </a:pPr>
            <a:endParaRPr sz="1350" dirty="0">
              <a:latin typeface="Symbol"/>
              <a:cs typeface="Symbol"/>
            </a:endParaRPr>
          </a:p>
        </p:txBody>
      </p:sp>
      <p:sp>
        <p:nvSpPr>
          <p:cNvPr id="9" name="object 9"/>
          <p:cNvSpPr txBox="1">
            <a:spLocks noGrp="1"/>
          </p:cNvSpPr>
          <p:nvPr>
            <p:ph type="body" idx="1"/>
          </p:nvPr>
        </p:nvSpPr>
        <p:spPr>
          <a:xfrm>
            <a:off x="725170" y="2367279"/>
            <a:ext cx="7693659" cy="4173578"/>
          </a:xfrm>
          <a:prstGeom prst="rect">
            <a:avLst/>
          </a:prstGeom>
        </p:spPr>
        <p:txBody>
          <a:bodyPr vert="horz" wrap="square" lIns="0" tIns="43815" rIns="0" bIns="0" rtlCol="0">
            <a:spAutoFit/>
          </a:bodyPr>
          <a:lstStyle/>
          <a:p>
            <a:pPr marL="545465" marR="208915">
              <a:lnSpc>
                <a:spcPts val="1939"/>
              </a:lnSpc>
              <a:spcBef>
                <a:spcPts val="345"/>
              </a:spcBef>
            </a:pPr>
            <a:r>
              <a:rPr sz="2000" b="0" spc="-5" dirty="0"/>
              <a:t>Take </a:t>
            </a:r>
            <a:r>
              <a:rPr sz="2000" b="0" spc="-10" dirty="0"/>
              <a:t>555gms </a:t>
            </a:r>
            <a:r>
              <a:rPr sz="2000" b="0" spc="-5" dirty="0"/>
              <a:t>of standard sand. </a:t>
            </a:r>
            <a:r>
              <a:rPr sz="2000" b="0" spc="-10" dirty="0"/>
              <a:t>185gms </a:t>
            </a:r>
            <a:r>
              <a:rPr sz="2000" b="0" dirty="0"/>
              <a:t>of </a:t>
            </a:r>
            <a:r>
              <a:rPr sz="2000" b="0" spc="-10" dirty="0"/>
              <a:t>cement </a:t>
            </a:r>
            <a:r>
              <a:rPr sz="2000" b="0" spc="-5" dirty="0"/>
              <a:t>(i.e., </a:t>
            </a:r>
            <a:r>
              <a:rPr sz="2000" b="0" dirty="0"/>
              <a:t>1:3 </a:t>
            </a:r>
            <a:r>
              <a:rPr sz="2000" b="0" spc="-10" dirty="0"/>
              <a:t>ratio  </a:t>
            </a:r>
            <a:r>
              <a:rPr sz="2000" b="0" dirty="0"/>
              <a:t>of </a:t>
            </a:r>
            <a:r>
              <a:rPr sz="2000" b="0" spc="-10" dirty="0"/>
              <a:t>cement </a:t>
            </a:r>
            <a:r>
              <a:rPr sz="2000" b="0" dirty="0"/>
              <a:t>and</a:t>
            </a:r>
            <a:r>
              <a:rPr sz="2000" b="0" spc="-10" dirty="0"/>
              <a:t> </a:t>
            </a:r>
            <a:r>
              <a:rPr sz="2000" b="0" spc="-5" dirty="0"/>
              <a:t>sand)</a:t>
            </a:r>
          </a:p>
          <a:p>
            <a:pPr marL="545465">
              <a:lnSpc>
                <a:spcPct val="100000"/>
              </a:lnSpc>
              <a:spcBef>
                <a:spcPts val="204"/>
              </a:spcBef>
            </a:pPr>
            <a:r>
              <a:rPr sz="2000" b="0" dirty="0"/>
              <a:t>Mix them for </a:t>
            </a:r>
            <a:r>
              <a:rPr sz="2000" b="0" spc="-5" dirty="0"/>
              <a:t>1min, </a:t>
            </a:r>
            <a:r>
              <a:rPr sz="2000" b="0" dirty="0"/>
              <a:t>then </a:t>
            </a:r>
            <a:r>
              <a:rPr sz="2000" b="0" spc="-5" dirty="0"/>
              <a:t>add </a:t>
            </a:r>
            <a:r>
              <a:rPr sz="2000" b="0" spc="5" dirty="0"/>
              <a:t>water </a:t>
            </a:r>
            <a:endParaRPr lang="en-US" sz="2000" b="0" spc="5" dirty="0" smtClean="0"/>
          </a:p>
          <a:p>
            <a:pPr marL="545465">
              <a:lnSpc>
                <a:spcPct val="100000"/>
              </a:lnSpc>
              <a:spcBef>
                <a:spcPts val="204"/>
              </a:spcBef>
            </a:pPr>
            <a:r>
              <a:rPr sz="2000" b="0" dirty="0" smtClean="0"/>
              <a:t>Mix </a:t>
            </a:r>
            <a:r>
              <a:rPr sz="2000" b="0" spc="-5" dirty="0"/>
              <a:t>three ingredients thoroughly </a:t>
            </a:r>
            <a:r>
              <a:rPr sz="2000" b="0" dirty="0"/>
              <a:t>until the </a:t>
            </a:r>
            <a:r>
              <a:rPr sz="2000" b="0" spc="-5" dirty="0"/>
              <a:t>mixture is </a:t>
            </a:r>
            <a:r>
              <a:rPr sz="2000" b="0" dirty="0"/>
              <a:t>of </a:t>
            </a:r>
            <a:r>
              <a:rPr sz="2000" b="0" spc="-5" dirty="0"/>
              <a:t>uniform  colour.</a:t>
            </a:r>
          </a:p>
          <a:p>
            <a:pPr marL="545465">
              <a:lnSpc>
                <a:spcPct val="100000"/>
              </a:lnSpc>
              <a:spcBef>
                <a:spcPts val="190"/>
              </a:spcBef>
            </a:pPr>
            <a:r>
              <a:rPr sz="2000" b="0" dirty="0"/>
              <a:t>The </a:t>
            </a:r>
            <a:r>
              <a:rPr sz="2000" b="0" spc="-5" dirty="0"/>
              <a:t>time </a:t>
            </a:r>
            <a:r>
              <a:rPr sz="2000" b="0" dirty="0"/>
              <a:t>of </a:t>
            </a:r>
            <a:r>
              <a:rPr sz="2000" b="0" spc="-5" dirty="0"/>
              <a:t>mixing should </a:t>
            </a:r>
            <a:r>
              <a:rPr sz="2000" b="0" dirty="0"/>
              <a:t>not </a:t>
            </a:r>
            <a:r>
              <a:rPr sz="2000" b="0" spc="-5" dirty="0"/>
              <a:t>be&lt;3min </a:t>
            </a:r>
            <a:r>
              <a:rPr sz="2000" b="0" spc="-10" dirty="0"/>
              <a:t>and</a:t>
            </a:r>
            <a:r>
              <a:rPr sz="2000" b="0" spc="10" dirty="0"/>
              <a:t> </a:t>
            </a:r>
            <a:r>
              <a:rPr sz="2000" b="0" spc="-5" dirty="0"/>
              <a:t>&gt;4min.</a:t>
            </a:r>
          </a:p>
          <a:p>
            <a:pPr marL="545465" marR="130175">
              <a:lnSpc>
                <a:spcPts val="1950"/>
              </a:lnSpc>
              <a:spcBef>
                <a:spcPts val="470"/>
              </a:spcBef>
            </a:pPr>
            <a:r>
              <a:rPr sz="2000" b="0" spc="-5" dirty="0"/>
              <a:t>Then </a:t>
            </a:r>
            <a:r>
              <a:rPr sz="2000" b="0" dirty="0"/>
              <a:t>the </a:t>
            </a:r>
            <a:r>
              <a:rPr sz="2000" b="0" spc="-10" dirty="0"/>
              <a:t>mortar </a:t>
            </a:r>
            <a:r>
              <a:rPr sz="2000" b="0" dirty="0"/>
              <a:t>is </a:t>
            </a:r>
            <a:r>
              <a:rPr sz="2000" b="0" spc="-5" dirty="0"/>
              <a:t>filled into </a:t>
            </a:r>
            <a:r>
              <a:rPr sz="2000" b="0" dirty="0"/>
              <a:t>a </a:t>
            </a:r>
            <a:r>
              <a:rPr sz="2000" b="0" spc="-5" dirty="0"/>
              <a:t>cube mould of </a:t>
            </a:r>
            <a:r>
              <a:rPr sz="2000" b="0" spc="-10" dirty="0"/>
              <a:t>7.06cm </a:t>
            </a:r>
            <a:r>
              <a:rPr sz="2000" b="0" spc="-5" dirty="0"/>
              <a:t>and </a:t>
            </a:r>
            <a:r>
              <a:rPr sz="2000" b="0" spc="-10" dirty="0"/>
              <a:t>area </a:t>
            </a:r>
            <a:r>
              <a:rPr sz="2000" b="0" dirty="0"/>
              <a:t>of  </a:t>
            </a:r>
            <a:r>
              <a:rPr sz="2000" b="0" spc="-5" dirty="0"/>
              <a:t>50</a:t>
            </a:r>
            <a:r>
              <a:rPr sz="2000" b="0" spc="-10" dirty="0"/>
              <a:t> cm2.</a:t>
            </a:r>
          </a:p>
          <a:p>
            <a:pPr marL="545465">
              <a:lnSpc>
                <a:spcPct val="100000"/>
              </a:lnSpc>
              <a:spcBef>
                <a:spcPts val="200"/>
              </a:spcBef>
            </a:pPr>
            <a:r>
              <a:rPr sz="2000" b="0" spc="-5" dirty="0"/>
              <a:t>Compact </a:t>
            </a:r>
            <a:r>
              <a:rPr sz="2000" b="0" dirty="0"/>
              <a:t>the</a:t>
            </a:r>
            <a:r>
              <a:rPr sz="2000" b="0" spc="-10" dirty="0"/>
              <a:t> mortar.</a:t>
            </a:r>
          </a:p>
          <a:p>
            <a:pPr marL="545465" marR="5080">
              <a:lnSpc>
                <a:spcPts val="1939"/>
              </a:lnSpc>
              <a:spcBef>
                <a:spcPts val="475"/>
              </a:spcBef>
            </a:pPr>
            <a:r>
              <a:rPr sz="2000" b="0" spc="-10" dirty="0"/>
              <a:t>Keep </a:t>
            </a:r>
            <a:r>
              <a:rPr sz="2000" b="0" dirty="0"/>
              <a:t>the </a:t>
            </a:r>
            <a:r>
              <a:rPr sz="2000" b="0" spc="-10" dirty="0"/>
              <a:t>compacted </a:t>
            </a:r>
            <a:r>
              <a:rPr sz="2000" b="0" spc="-5" dirty="0"/>
              <a:t>cube </a:t>
            </a:r>
            <a:r>
              <a:rPr sz="2000" b="0" dirty="0"/>
              <a:t>in the </a:t>
            </a:r>
            <a:r>
              <a:rPr sz="2000" b="0" spc="-5" dirty="0"/>
              <a:t>mould </a:t>
            </a:r>
            <a:r>
              <a:rPr sz="2000" b="0" spc="-10" dirty="0"/>
              <a:t>at </a:t>
            </a:r>
            <a:r>
              <a:rPr sz="2000" b="0" dirty="0"/>
              <a:t>a </a:t>
            </a:r>
            <a:r>
              <a:rPr sz="2000" b="0" spc="-10" dirty="0"/>
              <a:t>temperature </a:t>
            </a:r>
            <a:r>
              <a:rPr sz="2000" b="0" dirty="0"/>
              <a:t>of </a:t>
            </a:r>
            <a:r>
              <a:rPr sz="2000" b="0" spc="-10" dirty="0"/>
              <a:t>27°C </a:t>
            </a:r>
            <a:r>
              <a:rPr sz="2000" b="0" dirty="0" smtClean="0"/>
              <a:t>for </a:t>
            </a:r>
            <a:r>
              <a:rPr sz="2000" b="0" spc="-10" dirty="0"/>
              <a:t>24</a:t>
            </a:r>
            <a:r>
              <a:rPr sz="2000" b="0" spc="25" dirty="0"/>
              <a:t> </a:t>
            </a:r>
            <a:r>
              <a:rPr sz="2000" b="0" dirty="0" smtClean="0"/>
              <a:t>hours.</a:t>
            </a:r>
          </a:p>
          <a:p>
            <a:pPr marL="545465" marR="210185">
              <a:lnSpc>
                <a:spcPts val="1939"/>
              </a:lnSpc>
              <a:spcBef>
                <a:spcPts val="450"/>
              </a:spcBef>
            </a:pPr>
            <a:r>
              <a:rPr sz="2000" b="0" spc="-15" dirty="0" smtClean="0"/>
              <a:t>After </a:t>
            </a:r>
            <a:r>
              <a:rPr sz="2000" b="0" spc="-5" dirty="0" smtClean="0"/>
              <a:t>24hours </a:t>
            </a:r>
            <a:r>
              <a:rPr sz="2000" b="0" dirty="0" smtClean="0"/>
              <a:t>the </a:t>
            </a:r>
            <a:r>
              <a:rPr sz="2000" b="0" spc="-5" dirty="0" smtClean="0"/>
              <a:t>cubes </a:t>
            </a:r>
            <a:r>
              <a:rPr sz="2000" b="0" spc="-10" dirty="0" smtClean="0"/>
              <a:t>are </a:t>
            </a:r>
            <a:r>
              <a:rPr sz="2000" b="0" spc="-15" dirty="0" smtClean="0"/>
              <a:t>removed </a:t>
            </a:r>
            <a:r>
              <a:rPr sz="2000" b="0" dirty="0" smtClean="0"/>
              <a:t>&amp; </a:t>
            </a:r>
            <a:r>
              <a:rPr sz="2000" b="0" spc="-10" dirty="0" smtClean="0"/>
              <a:t>immersed </a:t>
            </a:r>
            <a:r>
              <a:rPr sz="2000" b="0" spc="-5" dirty="0" smtClean="0"/>
              <a:t>in </a:t>
            </a:r>
            <a:r>
              <a:rPr sz="2000" b="0" spc="-10" dirty="0" smtClean="0"/>
              <a:t>clean </a:t>
            </a:r>
            <a:r>
              <a:rPr sz="2000" b="0" spc="-5" dirty="0" smtClean="0"/>
              <a:t>fresh  </a:t>
            </a:r>
            <a:r>
              <a:rPr sz="2000" b="0" spc="5" dirty="0" smtClean="0"/>
              <a:t>water </a:t>
            </a:r>
            <a:r>
              <a:rPr sz="2000" b="0" dirty="0" smtClean="0"/>
              <a:t>until </a:t>
            </a:r>
            <a:r>
              <a:rPr sz="2000" b="0" spc="-5" dirty="0" smtClean="0"/>
              <a:t>taken </a:t>
            </a:r>
            <a:r>
              <a:rPr sz="2000" b="0" dirty="0" smtClean="0"/>
              <a:t>for</a:t>
            </a:r>
            <a:r>
              <a:rPr sz="2000" b="0" spc="-15" dirty="0" smtClean="0"/>
              <a:t> </a:t>
            </a:r>
            <a:r>
              <a:rPr sz="2000" b="0" spc="-5" dirty="0" smtClean="0"/>
              <a:t>testing.</a:t>
            </a:r>
          </a:p>
          <a:p>
            <a:pPr marL="545465" marR="66040">
              <a:lnSpc>
                <a:spcPts val="2390"/>
              </a:lnSpc>
              <a:spcBef>
                <a:spcPts val="90"/>
              </a:spcBef>
            </a:pPr>
            <a:r>
              <a:rPr sz="2000" b="0" dirty="0" smtClean="0"/>
              <a:t>The </a:t>
            </a:r>
            <a:r>
              <a:rPr sz="2000" b="0" spc="-5" dirty="0"/>
              <a:t>cubes are </a:t>
            </a:r>
            <a:r>
              <a:rPr sz="2000" b="0" spc="-10" dirty="0"/>
              <a:t>tested </a:t>
            </a:r>
            <a:r>
              <a:rPr sz="2000" b="0" dirty="0"/>
              <a:t>for </a:t>
            </a:r>
            <a:r>
              <a:rPr sz="2000" b="0" spc="-10" dirty="0"/>
              <a:t>compressive stress </a:t>
            </a:r>
            <a:r>
              <a:rPr sz="2000" b="0" dirty="0"/>
              <a:t>for </a:t>
            </a:r>
            <a:r>
              <a:rPr sz="2000" b="0" spc="-5" dirty="0" smtClean="0"/>
              <a:t>28 </a:t>
            </a:r>
            <a:r>
              <a:rPr sz="2000" b="0" spc="-10" dirty="0"/>
              <a:t>days.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209" y="1286509"/>
            <a:ext cx="7307580" cy="492443"/>
          </a:xfrm>
        </p:spPr>
        <p:txBody>
          <a:bodyPr/>
          <a:lstStyle/>
          <a:p>
            <a:pPr marL="408305" indent="-396240" algn="ctr">
              <a:lnSpc>
                <a:spcPct val="100000"/>
              </a:lnSpc>
              <a:spcBef>
                <a:spcPts val="100"/>
              </a:spcBef>
              <a:tabLst>
                <a:tab pos="408940" algn="l"/>
              </a:tabLst>
            </a:pPr>
            <a:r>
              <a:rPr lang="en-US" b="1" spc="-5" dirty="0" smtClean="0">
                <a:solidFill>
                  <a:srgbClr val="003366"/>
                </a:solidFill>
              </a:rPr>
              <a:t>8. Heat </a:t>
            </a:r>
            <a:r>
              <a:rPr lang="en-US" b="1" spc="-5" dirty="0">
                <a:solidFill>
                  <a:srgbClr val="003366"/>
                </a:solidFill>
              </a:rPr>
              <a:t>of</a:t>
            </a:r>
            <a:r>
              <a:rPr lang="en-US" b="1" dirty="0">
                <a:solidFill>
                  <a:srgbClr val="003366"/>
                </a:solidFill>
              </a:rPr>
              <a:t> </a:t>
            </a:r>
            <a:r>
              <a:rPr lang="en-US" b="1" spc="-5" dirty="0">
                <a:solidFill>
                  <a:srgbClr val="003366"/>
                </a:solidFill>
              </a:rPr>
              <a:t>hydration</a:t>
            </a:r>
            <a:endParaRPr lang="en-US" b="1" dirty="0"/>
          </a:p>
        </p:txBody>
      </p:sp>
      <p:sp>
        <p:nvSpPr>
          <p:cNvPr id="3" name="Text Placeholder 2"/>
          <p:cNvSpPr>
            <a:spLocks noGrp="1"/>
          </p:cNvSpPr>
          <p:nvPr>
            <p:ph type="body" idx="1"/>
          </p:nvPr>
        </p:nvSpPr>
        <p:spPr>
          <a:xfrm>
            <a:off x="1143000" y="2743200"/>
            <a:ext cx="7467600" cy="1846659"/>
          </a:xfrm>
        </p:spPr>
        <p:txBody>
          <a:bodyPr/>
          <a:lstStyle/>
          <a:p>
            <a:pPr marL="342900" indent="-342900" algn="just">
              <a:buFont typeface="Arial" panose="020B0604020202020204" pitchFamily="34" charset="0"/>
              <a:buChar char="•"/>
            </a:pPr>
            <a:r>
              <a:rPr lang="en-US" sz="2000" b="0" dirty="0"/>
              <a:t>This test method covers the determination of the heat of hydration of a hydraulic cement by measuring the heat of solution of the dry cement and the heat of solution of a separate portion of the cement that has been partially hydrated for 7 and for 28 days, the difference between these values being the heat of hydration for the respective hydrating period.</a:t>
            </a:r>
            <a:endParaRPr lang="en-US" sz="2000" b="0" dirty="0"/>
          </a:p>
        </p:txBody>
      </p:sp>
    </p:spTree>
    <p:extLst>
      <p:ext uri="{BB962C8B-B14F-4D97-AF65-F5344CB8AC3E}">
        <p14:creationId xmlns:p14="http://schemas.microsoft.com/office/powerpoint/2010/main" val="309345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6179" y="1252220"/>
            <a:ext cx="4184650" cy="756920"/>
          </a:xfrm>
          <a:prstGeom prst="rect">
            <a:avLst/>
          </a:prstGeom>
        </p:spPr>
        <p:txBody>
          <a:bodyPr vert="horz" wrap="square" lIns="0" tIns="12700" rIns="0" bIns="0" rtlCol="0">
            <a:spAutoFit/>
          </a:bodyPr>
          <a:lstStyle/>
          <a:p>
            <a:pPr marL="12700">
              <a:lnSpc>
                <a:spcPct val="100000"/>
              </a:lnSpc>
              <a:spcBef>
                <a:spcPts val="100"/>
              </a:spcBef>
            </a:pPr>
            <a:r>
              <a:rPr sz="4800" u="heavy" spc="-5" dirty="0">
                <a:uFill>
                  <a:solidFill>
                    <a:srgbClr val="006666"/>
                  </a:solidFill>
                </a:uFill>
              </a:rPr>
              <a:t>1. </a:t>
            </a:r>
            <a:r>
              <a:rPr sz="4800" u="heavy" spc="-10" dirty="0">
                <a:uFill>
                  <a:solidFill>
                    <a:srgbClr val="006666"/>
                  </a:solidFill>
                </a:uFill>
              </a:rPr>
              <a:t>Field</a:t>
            </a:r>
            <a:r>
              <a:rPr sz="4800" u="heavy" spc="-70" dirty="0">
                <a:uFill>
                  <a:solidFill>
                    <a:srgbClr val="006666"/>
                  </a:solidFill>
                </a:uFill>
              </a:rPr>
              <a:t> </a:t>
            </a:r>
            <a:r>
              <a:rPr sz="4800" u="heavy" spc="-10" dirty="0">
                <a:uFill>
                  <a:solidFill>
                    <a:srgbClr val="006666"/>
                  </a:solidFill>
                </a:uFill>
              </a:rPr>
              <a:t>Testing</a:t>
            </a:r>
            <a:endParaRPr sz="4800"/>
          </a:p>
        </p:txBody>
      </p:sp>
      <p:sp>
        <p:nvSpPr>
          <p:cNvPr id="3" name="object 3"/>
          <p:cNvSpPr txBox="1"/>
          <p:nvPr/>
        </p:nvSpPr>
        <p:spPr>
          <a:xfrm>
            <a:off x="916939" y="241172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4" name="object 4"/>
          <p:cNvSpPr txBox="1"/>
          <p:nvPr/>
        </p:nvSpPr>
        <p:spPr>
          <a:xfrm>
            <a:off x="916939" y="3048000"/>
            <a:ext cx="196850" cy="89281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80"/>
              </a:spcBef>
            </a:pPr>
            <a:r>
              <a:rPr sz="1350" spc="605" dirty="0">
                <a:solidFill>
                  <a:srgbClr val="003366"/>
                </a:solidFill>
                <a:latin typeface="Symbol"/>
                <a:cs typeface="Symbol"/>
              </a:rPr>
              <a:t></a:t>
            </a:r>
            <a:endParaRPr sz="1350">
              <a:latin typeface="Symbol"/>
              <a:cs typeface="Symbol"/>
            </a:endParaRPr>
          </a:p>
          <a:p>
            <a:pPr marL="12700">
              <a:lnSpc>
                <a:spcPct val="100000"/>
              </a:lnSpc>
              <a:spcBef>
                <a:spcPts val="990"/>
              </a:spcBef>
            </a:pPr>
            <a:r>
              <a:rPr sz="1350" spc="605" dirty="0">
                <a:solidFill>
                  <a:srgbClr val="003366"/>
                </a:solidFill>
                <a:latin typeface="Symbol"/>
                <a:cs typeface="Symbol"/>
              </a:rPr>
              <a:t></a:t>
            </a:r>
            <a:endParaRPr sz="1350">
              <a:latin typeface="Symbol"/>
              <a:cs typeface="Symbol"/>
            </a:endParaRPr>
          </a:p>
        </p:txBody>
      </p:sp>
      <p:sp>
        <p:nvSpPr>
          <p:cNvPr id="5" name="object 5"/>
          <p:cNvSpPr txBox="1"/>
          <p:nvPr/>
        </p:nvSpPr>
        <p:spPr>
          <a:xfrm>
            <a:off x="916939" y="4315459"/>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6" name="object 6"/>
          <p:cNvSpPr txBox="1"/>
          <p:nvPr/>
        </p:nvSpPr>
        <p:spPr>
          <a:xfrm>
            <a:off x="916939" y="4921250"/>
            <a:ext cx="196850" cy="231140"/>
          </a:xfrm>
          <a:prstGeom prst="rect">
            <a:avLst/>
          </a:prstGeom>
        </p:spPr>
        <p:txBody>
          <a:bodyPr vert="horz" wrap="square" lIns="0" tIns="12700" rIns="0" bIns="0" rtlCol="0">
            <a:spAutoFit/>
          </a:bodyPr>
          <a:lstStyle/>
          <a:p>
            <a:pPr marL="12700">
              <a:lnSpc>
                <a:spcPct val="100000"/>
              </a:lnSpc>
              <a:spcBef>
                <a:spcPts val="100"/>
              </a:spcBef>
            </a:pPr>
            <a:r>
              <a:rPr sz="1350" spc="605" dirty="0">
                <a:solidFill>
                  <a:srgbClr val="003366"/>
                </a:solidFill>
                <a:latin typeface="Symbol"/>
                <a:cs typeface="Symbol"/>
              </a:rPr>
              <a:t></a:t>
            </a:r>
            <a:endParaRPr sz="1350">
              <a:latin typeface="Symbol"/>
              <a:cs typeface="Symbol"/>
            </a:endParaRPr>
          </a:p>
        </p:txBody>
      </p:sp>
      <p:sp>
        <p:nvSpPr>
          <p:cNvPr id="7" name="object 7"/>
          <p:cNvSpPr txBox="1">
            <a:spLocks noGrp="1"/>
          </p:cNvSpPr>
          <p:nvPr>
            <p:ph type="body" idx="1"/>
          </p:nvPr>
        </p:nvSpPr>
        <p:spPr>
          <a:xfrm>
            <a:off x="725170" y="2367279"/>
            <a:ext cx="7693659" cy="4138569"/>
          </a:xfrm>
          <a:prstGeom prst="rect">
            <a:avLst/>
          </a:prstGeom>
        </p:spPr>
        <p:txBody>
          <a:bodyPr vert="horz" wrap="square" lIns="0" tIns="12700" rIns="0" bIns="0" rtlCol="0">
            <a:spAutoFit/>
          </a:bodyPr>
          <a:lstStyle/>
          <a:p>
            <a:pPr marL="546735" marR="254000">
              <a:lnSpc>
                <a:spcPct val="109300"/>
              </a:lnSpc>
              <a:spcBef>
                <a:spcPts val="100"/>
              </a:spcBef>
            </a:pPr>
            <a:r>
              <a:rPr sz="2000" b="0" spc="-10" dirty="0">
                <a:latin typeface="Arial"/>
                <a:cs typeface="Arial"/>
              </a:rPr>
              <a:t>Open </a:t>
            </a:r>
            <a:r>
              <a:rPr sz="2000" b="0" spc="-5" dirty="0">
                <a:latin typeface="Arial"/>
                <a:cs typeface="Arial"/>
              </a:rPr>
              <a:t>the </a:t>
            </a:r>
            <a:r>
              <a:rPr sz="2000" b="0" spc="-10" dirty="0">
                <a:latin typeface="Arial"/>
                <a:cs typeface="Arial"/>
              </a:rPr>
              <a:t>bag </a:t>
            </a:r>
            <a:r>
              <a:rPr sz="2000" b="0" spc="-5" dirty="0">
                <a:latin typeface="Arial"/>
                <a:cs typeface="Arial"/>
              </a:rPr>
              <a:t>and take </a:t>
            </a:r>
            <a:r>
              <a:rPr sz="2000" b="0" dirty="0">
                <a:latin typeface="Arial"/>
                <a:cs typeface="Arial"/>
              </a:rPr>
              <a:t>a </a:t>
            </a:r>
            <a:r>
              <a:rPr sz="2000" b="0" spc="-10" dirty="0">
                <a:latin typeface="Arial"/>
                <a:cs typeface="Arial"/>
              </a:rPr>
              <a:t>good look at </a:t>
            </a:r>
            <a:r>
              <a:rPr sz="2000" b="0" spc="-5" dirty="0">
                <a:latin typeface="Arial"/>
                <a:cs typeface="Arial"/>
              </a:rPr>
              <a:t>the cement, then it should not  contain any visible</a:t>
            </a:r>
            <a:r>
              <a:rPr sz="2000" b="0" spc="-40" dirty="0">
                <a:latin typeface="Arial"/>
                <a:cs typeface="Arial"/>
              </a:rPr>
              <a:t> </a:t>
            </a:r>
            <a:r>
              <a:rPr sz="2000" b="0" spc="-5" dirty="0">
                <a:latin typeface="Arial"/>
                <a:cs typeface="Arial"/>
              </a:rPr>
              <a:t>lumps.</a:t>
            </a:r>
          </a:p>
          <a:p>
            <a:pPr marL="546735" marR="2831465">
              <a:lnSpc>
                <a:spcPct val="120400"/>
              </a:lnSpc>
              <a:spcBef>
                <a:spcPts val="45"/>
              </a:spcBef>
            </a:pPr>
            <a:r>
              <a:rPr sz="2000" b="0" spc="-10" dirty="0">
                <a:latin typeface="Arial"/>
                <a:cs typeface="Arial"/>
              </a:rPr>
              <a:t>Colour </a:t>
            </a:r>
            <a:r>
              <a:rPr sz="2000" b="0" spc="-5" dirty="0">
                <a:latin typeface="Arial"/>
                <a:cs typeface="Arial"/>
              </a:rPr>
              <a:t>of cement should be </a:t>
            </a:r>
            <a:r>
              <a:rPr sz="2000" b="0" spc="-10" dirty="0">
                <a:latin typeface="Arial"/>
                <a:cs typeface="Arial"/>
              </a:rPr>
              <a:t>greenish grey.  Should get </a:t>
            </a:r>
            <a:r>
              <a:rPr sz="2000" b="0" spc="-5" dirty="0">
                <a:latin typeface="Arial"/>
                <a:cs typeface="Arial"/>
              </a:rPr>
              <a:t>cool feeling </a:t>
            </a:r>
            <a:r>
              <a:rPr sz="2000" b="0" spc="-15" dirty="0">
                <a:latin typeface="Arial"/>
                <a:cs typeface="Arial"/>
              </a:rPr>
              <a:t>when</a:t>
            </a:r>
            <a:r>
              <a:rPr sz="2000" b="0" dirty="0">
                <a:latin typeface="Arial"/>
                <a:cs typeface="Arial"/>
              </a:rPr>
              <a:t> </a:t>
            </a:r>
            <a:r>
              <a:rPr sz="2000" b="0" spc="-10" dirty="0">
                <a:latin typeface="Arial"/>
                <a:cs typeface="Arial"/>
              </a:rPr>
              <a:t>thrusted.</a:t>
            </a:r>
          </a:p>
          <a:p>
            <a:pPr marL="546735" marR="623570">
              <a:lnSpc>
                <a:spcPct val="100000"/>
              </a:lnSpc>
              <a:spcBef>
                <a:spcPts val="450"/>
              </a:spcBef>
            </a:pPr>
            <a:r>
              <a:rPr sz="2000" b="0" spc="-10" dirty="0">
                <a:latin typeface="Arial"/>
                <a:cs typeface="Arial"/>
              </a:rPr>
              <a:t>When </a:t>
            </a:r>
            <a:r>
              <a:rPr sz="2000" b="0" spc="-20" dirty="0">
                <a:latin typeface="Arial"/>
                <a:cs typeface="Arial"/>
              </a:rPr>
              <a:t>we </a:t>
            </a:r>
            <a:r>
              <a:rPr sz="2000" b="0" spc="-5" dirty="0">
                <a:latin typeface="Arial"/>
                <a:cs typeface="Arial"/>
              </a:rPr>
              <a:t>touch the cement, it should </a:t>
            </a:r>
            <a:r>
              <a:rPr sz="2000" b="0" spc="-10" dirty="0">
                <a:latin typeface="Arial"/>
                <a:cs typeface="Arial"/>
              </a:rPr>
              <a:t>give </a:t>
            </a:r>
            <a:r>
              <a:rPr sz="2000" b="0" dirty="0">
                <a:latin typeface="Arial"/>
                <a:cs typeface="Arial"/>
              </a:rPr>
              <a:t>a </a:t>
            </a:r>
            <a:r>
              <a:rPr sz="2000" b="0" spc="-5" dirty="0">
                <a:latin typeface="Arial"/>
                <a:cs typeface="Arial"/>
              </a:rPr>
              <a:t>smooth &amp;not </a:t>
            </a:r>
            <a:r>
              <a:rPr sz="2000" b="0" dirty="0">
                <a:latin typeface="Arial"/>
                <a:cs typeface="Arial"/>
              </a:rPr>
              <a:t>a </a:t>
            </a:r>
            <a:r>
              <a:rPr sz="2000" b="0" spc="-5" dirty="0">
                <a:latin typeface="Arial"/>
                <a:cs typeface="Arial"/>
              </a:rPr>
              <a:t>gritty  </a:t>
            </a:r>
            <a:r>
              <a:rPr sz="2000" b="0" spc="-10" dirty="0">
                <a:latin typeface="Arial"/>
                <a:cs typeface="Arial"/>
              </a:rPr>
              <a:t>feeling.</a:t>
            </a:r>
          </a:p>
          <a:p>
            <a:pPr marL="546735" marR="50165">
              <a:lnSpc>
                <a:spcPct val="100000"/>
              </a:lnSpc>
              <a:spcBef>
                <a:spcPts val="450"/>
              </a:spcBef>
            </a:pPr>
            <a:r>
              <a:rPr sz="2000" b="0" spc="-10" dirty="0">
                <a:latin typeface="Arial"/>
                <a:cs typeface="Arial"/>
              </a:rPr>
              <a:t>When </a:t>
            </a:r>
            <a:r>
              <a:rPr sz="2000" b="0" spc="-20" dirty="0">
                <a:latin typeface="Arial"/>
                <a:cs typeface="Arial"/>
              </a:rPr>
              <a:t>we </a:t>
            </a:r>
            <a:r>
              <a:rPr sz="2000" b="0" spc="-5" dirty="0">
                <a:latin typeface="Arial"/>
                <a:cs typeface="Arial"/>
              </a:rPr>
              <a:t>throw the cement </a:t>
            </a:r>
            <a:r>
              <a:rPr sz="2000" b="0" spc="-10" dirty="0">
                <a:latin typeface="Arial"/>
                <a:cs typeface="Arial"/>
              </a:rPr>
              <a:t>on </a:t>
            </a:r>
            <a:r>
              <a:rPr sz="2000" b="0" dirty="0">
                <a:latin typeface="Arial"/>
                <a:cs typeface="Arial"/>
              </a:rPr>
              <a:t>a </a:t>
            </a:r>
            <a:r>
              <a:rPr sz="2000" b="0" spc="-10" dirty="0">
                <a:latin typeface="Arial"/>
                <a:cs typeface="Arial"/>
              </a:rPr>
              <a:t>bucket </a:t>
            </a:r>
            <a:r>
              <a:rPr sz="2000" b="0" spc="-5" dirty="0">
                <a:latin typeface="Arial"/>
                <a:cs typeface="Arial"/>
              </a:rPr>
              <a:t>full </a:t>
            </a:r>
            <a:r>
              <a:rPr sz="2000" b="0" spc="-10" dirty="0">
                <a:latin typeface="Arial"/>
                <a:cs typeface="Arial"/>
              </a:rPr>
              <a:t>of </a:t>
            </a:r>
            <a:r>
              <a:rPr sz="2000" b="0" spc="-15" dirty="0">
                <a:latin typeface="Arial"/>
                <a:cs typeface="Arial"/>
              </a:rPr>
              <a:t>water </a:t>
            </a:r>
            <a:r>
              <a:rPr sz="2000" b="0" spc="-5" dirty="0">
                <a:latin typeface="Arial"/>
                <a:cs typeface="Arial"/>
              </a:rPr>
              <a:t>before it sinks the  </a:t>
            </a:r>
            <a:r>
              <a:rPr sz="2000" b="0" spc="-10" dirty="0">
                <a:latin typeface="Arial"/>
                <a:cs typeface="Arial"/>
              </a:rPr>
              <a:t>particles should</a:t>
            </a:r>
            <a:r>
              <a:rPr sz="2000" b="0" spc="5" dirty="0">
                <a:latin typeface="Arial"/>
                <a:cs typeface="Arial"/>
              </a:rPr>
              <a:t> </a:t>
            </a:r>
            <a:r>
              <a:rPr sz="2000" b="0" spc="-15" dirty="0">
                <a:latin typeface="Arial"/>
                <a:cs typeface="Arial"/>
              </a:rPr>
              <a:t>flow.</a:t>
            </a:r>
          </a:p>
          <a:p>
            <a:pPr marL="546735" marR="5080">
              <a:lnSpc>
                <a:spcPct val="100000"/>
              </a:lnSpc>
              <a:spcBef>
                <a:spcPts val="450"/>
              </a:spcBef>
            </a:pPr>
            <a:r>
              <a:rPr sz="2000" b="0" spc="-10" dirty="0">
                <a:latin typeface="Arial"/>
                <a:cs typeface="Arial"/>
              </a:rPr>
              <a:t>When </a:t>
            </a:r>
            <a:r>
              <a:rPr sz="2000" b="0" spc="-20" dirty="0">
                <a:latin typeface="Arial"/>
                <a:cs typeface="Arial"/>
              </a:rPr>
              <a:t>we </a:t>
            </a:r>
            <a:r>
              <a:rPr sz="2000" b="0" dirty="0">
                <a:latin typeface="Arial"/>
                <a:cs typeface="Arial"/>
              </a:rPr>
              <a:t>make a stiff </a:t>
            </a:r>
            <a:r>
              <a:rPr sz="2000" b="0" spc="-5" dirty="0">
                <a:latin typeface="Arial"/>
                <a:cs typeface="Arial"/>
              </a:rPr>
              <a:t>paste </a:t>
            </a:r>
            <a:r>
              <a:rPr sz="2000" b="0" spc="-10" dirty="0">
                <a:latin typeface="Arial"/>
                <a:cs typeface="Arial"/>
              </a:rPr>
              <a:t>of </a:t>
            </a:r>
            <a:r>
              <a:rPr sz="2000" b="0" spc="-5" dirty="0">
                <a:latin typeface="Arial"/>
                <a:cs typeface="Arial"/>
              </a:rPr>
              <a:t>cement </a:t>
            </a:r>
            <a:r>
              <a:rPr sz="2000" b="0" dirty="0" smtClean="0">
                <a:latin typeface="Arial"/>
                <a:cs typeface="Arial"/>
              </a:rPr>
              <a:t>&amp; </a:t>
            </a:r>
            <a:r>
              <a:rPr sz="2000" b="0" spc="-5" dirty="0">
                <a:latin typeface="Arial"/>
                <a:cs typeface="Arial"/>
              </a:rPr>
              <a:t>kept  </a:t>
            </a:r>
            <a:r>
              <a:rPr sz="2000" b="0" spc="-10" dirty="0">
                <a:latin typeface="Arial"/>
                <a:cs typeface="Arial"/>
              </a:rPr>
              <a:t>on </a:t>
            </a:r>
            <a:r>
              <a:rPr sz="2000" b="0" dirty="0">
                <a:latin typeface="Arial"/>
                <a:cs typeface="Arial"/>
              </a:rPr>
              <a:t>a </a:t>
            </a:r>
            <a:r>
              <a:rPr sz="2000" b="0" spc="-5" dirty="0">
                <a:latin typeface="Arial"/>
                <a:cs typeface="Arial"/>
              </a:rPr>
              <a:t>glass </a:t>
            </a:r>
            <a:r>
              <a:rPr sz="2000" b="0" spc="-10" dirty="0">
                <a:latin typeface="Arial"/>
                <a:cs typeface="Arial"/>
              </a:rPr>
              <a:t>plate under </a:t>
            </a:r>
            <a:r>
              <a:rPr sz="2000" b="0" spc="-15" dirty="0">
                <a:latin typeface="Arial"/>
                <a:cs typeface="Arial"/>
              </a:rPr>
              <a:t>water </a:t>
            </a:r>
            <a:r>
              <a:rPr sz="2000" b="0" spc="-5" dirty="0">
                <a:latin typeface="Arial"/>
                <a:cs typeface="Arial"/>
              </a:rPr>
              <a:t>there </a:t>
            </a:r>
            <a:r>
              <a:rPr sz="2000" b="0" spc="-15" dirty="0">
                <a:latin typeface="Arial"/>
                <a:cs typeface="Arial"/>
              </a:rPr>
              <a:t>wont </a:t>
            </a:r>
            <a:r>
              <a:rPr sz="2000" b="0" spc="-5" dirty="0">
                <a:latin typeface="Arial"/>
                <a:cs typeface="Arial"/>
              </a:rPr>
              <a:t>be </a:t>
            </a:r>
            <a:r>
              <a:rPr sz="2000" b="0" spc="-10" dirty="0">
                <a:latin typeface="Arial"/>
                <a:cs typeface="Arial"/>
              </a:rPr>
              <a:t>any disturbance </a:t>
            </a:r>
            <a:r>
              <a:rPr sz="2000" b="0" spc="-5" dirty="0">
                <a:latin typeface="Arial"/>
                <a:cs typeface="Arial"/>
              </a:rPr>
              <a:t>to the  </a:t>
            </a:r>
            <a:r>
              <a:rPr sz="2000" b="0" spc="-10" dirty="0">
                <a:latin typeface="Arial"/>
                <a:cs typeface="Arial"/>
              </a:rPr>
              <a:t>shape&amp; should get </a:t>
            </a:r>
            <a:r>
              <a:rPr sz="2000" b="0" spc="-5" dirty="0">
                <a:latin typeface="Arial"/>
                <a:cs typeface="Arial"/>
              </a:rPr>
              <a:t>strength </a:t>
            </a:r>
            <a:r>
              <a:rPr sz="2000" b="0" spc="-10" dirty="0">
                <a:latin typeface="Arial"/>
                <a:cs typeface="Arial"/>
              </a:rPr>
              <a:t>after</a:t>
            </a:r>
            <a:r>
              <a:rPr sz="2000" b="0" spc="35" dirty="0">
                <a:latin typeface="Arial"/>
                <a:cs typeface="Arial"/>
              </a:rPr>
              <a:t> </a:t>
            </a:r>
            <a:r>
              <a:rPr sz="2000" b="0" spc="-10" dirty="0">
                <a:latin typeface="Arial"/>
                <a:cs typeface="Arial"/>
              </a:rPr>
              <a:t>24hours.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6500" y="768350"/>
            <a:ext cx="5939790" cy="1183640"/>
          </a:xfrm>
          <a:prstGeom prst="rect">
            <a:avLst/>
          </a:prstGeom>
        </p:spPr>
        <p:txBody>
          <a:bodyPr vert="horz" wrap="square" lIns="0" tIns="12700" rIns="0" bIns="0" rtlCol="0">
            <a:spAutoFit/>
          </a:bodyPr>
          <a:lstStyle/>
          <a:p>
            <a:pPr algn="ctr">
              <a:lnSpc>
                <a:spcPts val="4560"/>
              </a:lnSpc>
              <a:spcBef>
                <a:spcPts val="100"/>
              </a:spcBef>
            </a:pPr>
            <a:r>
              <a:rPr sz="4000" b="1" u="heavy" spc="-5" dirty="0">
                <a:uFill>
                  <a:solidFill>
                    <a:srgbClr val="006666"/>
                  </a:solidFill>
                </a:uFill>
                <a:latin typeface="Arial"/>
                <a:cs typeface="Arial"/>
              </a:rPr>
              <a:t>2. Standard</a:t>
            </a:r>
            <a:r>
              <a:rPr sz="4000" b="1" u="heavy" spc="-85" dirty="0">
                <a:uFill>
                  <a:solidFill>
                    <a:srgbClr val="006666"/>
                  </a:solidFill>
                </a:uFill>
                <a:latin typeface="Arial"/>
                <a:cs typeface="Arial"/>
              </a:rPr>
              <a:t> </a:t>
            </a:r>
            <a:r>
              <a:rPr sz="4000" b="1" u="heavy" spc="-10" dirty="0">
                <a:uFill>
                  <a:solidFill>
                    <a:srgbClr val="006666"/>
                  </a:solidFill>
                </a:uFill>
                <a:latin typeface="Arial"/>
                <a:cs typeface="Arial"/>
              </a:rPr>
              <a:t>Consistency</a:t>
            </a:r>
            <a:endParaRPr sz="4000" dirty="0">
              <a:latin typeface="Arial"/>
              <a:cs typeface="Arial"/>
            </a:endParaRPr>
          </a:p>
          <a:p>
            <a:pPr marR="130175" algn="ctr">
              <a:lnSpc>
                <a:spcPts val="4560"/>
              </a:lnSpc>
            </a:pPr>
            <a:r>
              <a:rPr sz="4000" b="1" u="heavy" spc="-10" dirty="0">
                <a:uFill>
                  <a:solidFill>
                    <a:srgbClr val="006666"/>
                  </a:solidFill>
                </a:uFill>
                <a:latin typeface="Arial"/>
                <a:cs typeface="Arial"/>
              </a:rPr>
              <a:t>Test</a:t>
            </a:r>
            <a:endParaRPr sz="4000" dirty="0">
              <a:latin typeface="Arial"/>
              <a:cs typeface="Arial"/>
            </a:endParaRPr>
          </a:p>
        </p:txBody>
      </p:sp>
      <p:sp>
        <p:nvSpPr>
          <p:cNvPr id="4" name="object 4"/>
          <p:cNvSpPr txBox="1"/>
          <p:nvPr/>
        </p:nvSpPr>
        <p:spPr>
          <a:xfrm>
            <a:off x="1115484" y="4163020"/>
            <a:ext cx="635635" cy="318135"/>
          </a:xfrm>
          <a:prstGeom prst="rect">
            <a:avLst/>
          </a:prstGeom>
        </p:spPr>
        <p:txBody>
          <a:bodyPr vert="horz" wrap="square" lIns="0" tIns="0" rIns="0" bIns="0" rtlCol="0">
            <a:spAutoFit/>
          </a:bodyPr>
          <a:lstStyle/>
          <a:p>
            <a:pPr marL="12700">
              <a:lnSpc>
                <a:spcPts val="2370"/>
              </a:lnSpc>
            </a:pPr>
            <a:r>
              <a:rPr sz="3000" b="1" spc="-44" baseline="1388" dirty="0">
                <a:solidFill>
                  <a:srgbClr val="006666"/>
                </a:solidFill>
                <a:latin typeface="Arial"/>
                <a:cs typeface="Arial"/>
              </a:rPr>
              <a:t>US</a:t>
            </a:r>
            <a:r>
              <a:rPr sz="2000" b="1" spc="-30" dirty="0">
                <a:solidFill>
                  <a:srgbClr val="006666"/>
                </a:solidFill>
                <a:latin typeface="Arial"/>
                <a:cs typeface="Arial"/>
              </a:rPr>
              <a:t>E:</a:t>
            </a:r>
            <a:endParaRPr sz="2000">
              <a:latin typeface="Arial"/>
              <a:cs typeface="Arial"/>
            </a:endParaRPr>
          </a:p>
        </p:txBody>
      </p:sp>
      <p:sp>
        <p:nvSpPr>
          <p:cNvPr id="5" name="object 5"/>
          <p:cNvSpPr/>
          <p:nvPr/>
        </p:nvSpPr>
        <p:spPr>
          <a:xfrm>
            <a:off x="1128690" y="4427217"/>
            <a:ext cx="605790" cy="9525"/>
          </a:xfrm>
          <a:custGeom>
            <a:avLst/>
            <a:gdLst/>
            <a:ahLst/>
            <a:cxnLst/>
            <a:rect l="l" t="t" r="r" b="b"/>
            <a:pathLst>
              <a:path w="605789" h="9525">
                <a:moveTo>
                  <a:pt x="0" y="0"/>
                </a:moveTo>
                <a:lnTo>
                  <a:pt x="605711" y="9510"/>
                </a:lnTo>
              </a:path>
            </a:pathLst>
          </a:custGeom>
          <a:ln w="13969">
            <a:solidFill>
              <a:srgbClr val="006666"/>
            </a:solidFill>
          </a:ln>
        </p:spPr>
        <p:txBody>
          <a:bodyPr wrap="square" lIns="0" tIns="0" rIns="0" bIns="0" rtlCol="0"/>
          <a:lstStyle/>
          <a:p>
            <a:endParaRPr/>
          </a:p>
        </p:txBody>
      </p:sp>
      <p:sp>
        <p:nvSpPr>
          <p:cNvPr id="6" name="object 6"/>
          <p:cNvSpPr txBox="1"/>
          <p:nvPr/>
        </p:nvSpPr>
        <p:spPr>
          <a:xfrm>
            <a:off x="1115484" y="2967821"/>
            <a:ext cx="7653021" cy="2475037"/>
          </a:xfrm>
          <a:prstGeom prst="rect">
            <a:avLst/>
          </a:prstGeom>
        </p:spPr>
        <p:txBody>
          <a:bodyPr vert="horz" wrap="square" lIns="0" tIns="12700" rIns="0" bIns="0" rtlCol="0">
            <a:spAutoFit/>
          </a:bodyPr>
          <a:lstStyle/>
          <a:p>
            <a:pPr marL="12700" marR="5080" algn="just">
              <a:lnSpc>
                <a:spcPct val="100000"/>
              </a:lnSpc>
              <a:spcBef>
                <a:spcPts val="100"/>
              </a:spcBef>
            </a:pPr>
            <a:r>
              <a:rPr sz="2000" dirty="0">
                <a:solidFill>
                  <a:srgbClr val="003366"/>
                </a:solidFill>
                <a:latin typeface="Arial" panose="020B0604020202020204" pitchFamily="34" charset="0"/>
                <a:cs typeface="Arial" panose="020B0604020202020204" pitchFamily="34" charset="0"/>
              </a:rPr>
              <a:t>The </a:t>
            </a:r>
            <a:r>
              <a:rPr sz="2000" spc="-5" dirty="0">
                <a:solidFill>
                  <a:srgbClr val="003366"/>
                </a:solidFill>
                <a:latin typeface="Arial" panose="020B0604020202020204" pitchFamily="34" charset="0"/>
                <a:cs typeface="Arial" panose="020B0604020202020204" pitchFamily="34" charset="0"/>
              </a:rPr>
              <a:t>standard </a:t>
            </a:r>
            <a:r>
              <a:rPr sz="2000" spc="-10" dirty="0">
                <a:solidFill>
                  <a:srgbClr val="003366"/>
                </a:solidFill>
                <a:latin typeface="Arial" panose="020B0604020202020204" pitchFamily="34" charset="0"/>
                <a:cs typeface="Arial" panose="020B0604020202020204" pitchFamily="34" charset="0"/>
              </a:rPr>
              <a:t>consistency </a:t>
            </a:r>
            <a:r>
              <a:rPr sz="2000" spc="-5" dirty="0">
                <a:solidFill>
                  <a:srgbClr val="003366"/>
                </a:solidFill>
                <a:latin typeface="Arial" panose="020B0604020202020204" pitchFamily="34" charset="0"/>
                <a:cs typeface="Arial" panose="020B0604020202020204" pitchFamily="34" charset="0"/>
              </a:rPr>
              <a:t>of </a:t>
            </a:r>
            <a:r>
              <a:rPr sz="2000" dirty="0">
                <a:solidFill>
                  <a:srgbClr val="003366"/>
                </a:solidFill>
                <a:latin typeface="Arial" panose="020B0604020202020204" pitchFamily="34" charset="0"/>
                <a:cs typeface="Arial" panose="020B0604020202020204" pitchFamily="34" charset="0"/>
              </a:rPr>
              <a:t>a </a:t>
            </a:r>
            <a:r>
              <a:rPr sz="2000" spc="-10" dirty="0">
                <a:solidFill>
                  <a:srgbClr val="003366"/>
                </a:solidFill>
                <a:latin typeface="Arial" panose="020B0604020202020204" pitchFamily="34" charset="0"/>
                <a:cs typeface="Arial" panose="020B0604020202020204" pitchFamily="34" charset="0"/>
              </a:rPr>
              <a:t>cement </a:t>
            </a:r>
            <a:r>
              <a:rPr sz="2000" spc="-5" dirty="0">
                <a:solidFill>
                  <a:srgbClr val="003366"/>
                </a:solidFill>
                <a:latin typeface="Arial" panose="020B0604020202020204" pitchFamily="34" charset="0"/>
                <a:cs typeface="Arial" panose="020B0604020202020204" pitchFamily="34" charset="0"/>
              </a:rPr>
              <a:t>paste is  </a:t>
            </a:r>
            <a:r>
              <a:rPr sz="2000" spc="-10" dirty="0">
                <a:solidFill>
                  <a:srgbClr val="003366"/>
                </a:solidFill>
                <a:latin typeface="Arial" panose="020B0604020202020204" pitchFamily="34" charset="0"/>
                <a:cs typeface="Arial" panose="020B0604020202020204" pitchFamily="34" charset="0"/>
              </a:rPr>
              <a:t>defined </a:t>
            </a:r>
            <a:r>
              <a:rPr sz="2000" spc="-5" dirty="0">
                <a:solidFill>
                  <a:srgbClr val="003366"/>
                </a:solidFill>
                <a:latin typeface="Arial" panose="020B0604020202020204" pitchFamily="34" charset="0"/>
                <a:cs typeface="Arial" panose="020B0604020202020204" pitchFamily="34" charset="0"/>
              </a:rPr>
              <a:t>as that consistency </a:t>
            </a:r>
            <a:r>
              <a:rPr sz="2000" spc="-10" dirty="0">
                <a:solidFill>
                  <a:srgbClr val="003366"/>
                </a:solidFill>
                <a:latin typeface="Arial" panose="020B0604020202020204" pitchFamily="34" charset="0"/>
                <a:cs typeface="Arial" panose="020B0604020202020204" pitchFamily="34" charset="0"/>
              </a:rPr>
              <a:t>which </a:t>
            </a:r>
            <a:r>
              <a:rPr sz="2000" spc="-15" dirty="0">
                <a:solidFill>
                  <a:srgbClr val="003366"/>
                </a:solidFill>
                <a:latin typeface="Arial" panose="020B0604020202020204" pitchFamily="34" charset="0"/>
                <a:cs typeface="Arial" panose="020B0604020202020204" pitchFamily="34" charset="0"/>
              </a:rPr>
              <a:t>will </a:t>
            </a:r>
            <a:r>
              <a:rPr sz="2000" spc="-5" dirty="0">
                <a:solidFill>
                  <a:srgbClr val="003366"/>
                </a:solidFill>
                <a:latin typeface="Arial" panose="020B0604020202020204" pitchFamily="34" charset="0"/>
                <a:cs typeface="Arial" panose="020B0604020202020204" pitchFamily="34" charset="0"/>
              </a:rPr>
              <a:t>permit </a:t>
            </a:r>
            <a:r>
              <a:rPr sz="2000" dirty="0">
                <a:solidFill>
                  <a:srgbClr val="003366"/>
                </a:solidFill>
                <a:latin typeface="Arial" panose="020B0604020202020204" pitchFamily="34" charset="0"/>
                <a:cs typeface="Arial" panose="020B0604020202020204" pitchFamily="34" charset="0"/>
              </a:rPr>
              <a:t>a </a:t>
            </a:r>
            <a:r>
              <a:rPr sz="2000" spc="-5" dirty="0">
                <a:solidFill>
                  <a:srgbClr val="003366"/>
                </a:solidFill>
                <a:latin typeface="Arial" panose="020B0604020202020204" pitchFamily="34" charset="0"/>
                <a:cs typeface="Arial" panose="020B0604020202020204" pitchFamily="34" charset="0"/>
              </a:rPr>
              <a:t>Vicat  </a:t>
            </a:r>
            <a:r>
              <a:rPr sz="2000" spc="-10" dirty="0">
                <a:solidFill>
                  <a:srgbClr val="003366"/>
                </a:solidFill>
                <a:latin typeface="Arial" panose="020B0604020202020204" pitchFamily="34" charset="0"/>
                <a:cs typeface="Arial" panose="020B0604020202020204" pitchFamily="34" charset="0"/>
              </a:rPr>
              <a:t>plunger </a:t>
            </a:r>
            <a:r>
              <a:rPr sz="2000" spc="-5" dirty="0">
                <a:solidFill>
                  <a:srgbClr val="003366"/>
                </a:solidFill>
                <a:latin typeface="Arial" panose="020B0604020202020204" pitchFamily="34" charset="0"/>
                <a:cs typeface="Arial" panose="020B0604020202020204" pitchFamily="34" charset="0"/>
              </a:rPr>
              <a:t>having 10 </a:t>
            </a:r>
            <a:r>
              <a:rPr sz="2000" dirty="0">
                <a:solidFill>
                  <a:srgbClr val="003366"/>
                </a:solidFill>
                <a:latin typeface="Arial" panose="020B0604020202020204" pitchFamily="34" charset="0"/>
                <a:cs typeface="Arial" panose="020B0604020202020204" pitchFamily="34" charset="0"/>
              </a:rPr>
              <a:t>mm </a:t>
            </a:r>
            <a:r>
              <a:rPr sz="2000" spc="-5" dirty="0">
                <a:solidFill>
                  <a:srgbClr val="003366"/>
                </a:solidFill>
                <a:latin typeface="Arial" panose="020B0604020202020204" pitchFamily="34" charset="0"/>
                <a:cs typeface="Arial" panose="020B0604020202020204" pitchFamily="34" charset="0"/>
              </a:rPr>
              <a:t>diameter </a:t>
            </a:r>
            <a:r>
              <a:rPr sz="2000" spc="-10" dirty="0">
                <a:solidFill>
                  <a:srgbClr val="003366"/>
                </a:solidFill>
                <a:latin typeface="Arial" panose="020B0604020202020204" pitchFamily="34" charset="0"/>
                <a:cs typeface="Arial" panose="020B0604020202020204" pitchFamily="34" charset="0"/>
              </a:rPr>
              <a:t>and </a:t>
            </a:r>
            <a:r>
              <a:rPr sz="2000" spc="-5" dirty="0">
                <a:solidFill>
                  <a:srgbClr val="003366"/>
                </a:solidFill>
                <a:latin typeface="Arial" panose="020B0604020202020204" pitchFamily="34" charset="0"/>
                <a:cs typeface="Arial" panose="020B0604020202020204" pitchFamily="34" charset="0"/>
              </a:rPr>
              <a:t>50 mm </a:t>
            </a:r>
            <a:r>
              <a:rPr sz="2000" spc="-10" dirty="0">
                <a:solidFill>
                  <a:srgbClr val="003366"/>
                </a:solidFill>
                <a:latin typeface="Arial" panose="020B0604020202020204" pitchFamily="34" charset="0"/>
                <a:cs typeface="Arial" panose="020B0604020202020204" pitchFamily="34" charset="0"/>
              </a:rPr>
              <a:t>length  </a:t>
            </a:r>
            <a:r>
              <a:rPr sz="2000" spc="-5" dirty="0">
                <a:solidFill>
                  <a:srgbClr val="003366"/>
                </a:solidFill>
                <a:latin typeface="Arial" panose="020B0604020202020204" pitchFamily="34" charset="0"/>
                <a:cs typeface="Arial" panose="020B0604020202020204" pitchFamily="34" charset="0"/>
              </a:rPr>
              <a:t>to penetrate </a:t>
            </a:r>
            <a:r>
              <a:rPr sz="2000" dirty="0">
                <a:solidFill>
                  <a:srgbClr val="003366"/>
                </a:solidFill>
                <a:latin typeface="Arial" panose="020B0604020202020204" pitchFamily="34" charset="0"/>
                <a:cs typeface="Arial" panose="020B0604020202020204" pitchFamily="34" charset="0"/>
              </a:rPr>
              <a:t>to a </a:t>
            </a:r>
            <a:r>
              <a:rPr sz="2000" spc="-10" dirty="0">
                <a:solidFill>
                  <a:srgbClr val="003366"/>
                </a:solidFill>
                <a:latin typeface="Arial" panose="020B0604020202020204" pitchFamily="34" charset="0"/>
                <a:cs typeface="Arial" panose="020B0604020202020204" pitchFamily="34" charset="0"/>
              </a:rPr>
              <a:t>depth </a:t>
            </a:r>
            <a:r>
              <a:rPr sz="2000" spc="-5" dirty="0">
                <a:solidFill>
                  <a:srgbClr val="003366"/>
                </a:solidFill>
                <a:latin typeface="Arial" panose="020B0604020202020204" pitchFamily="34" charset="0"/>
                <a:cs typeface="Arial" panose="020B0604020202020204" pitchFamily="34" charset="0"/>
              </a:rPr>
              <a:t>of 33-35 </a:t>
            </a:r>
            <a:r>
              <a:rPr sz="2000" dirty="0">
                <a:solidFill>
                  <a:srgbClr val="003366"/>
                </a:solidFill>
                <a:latin typeface="Arial" panose="020B0604020202020204" pitchFamily="34" charset="0"/>
                <a:cs typeface="Arial" panose="020B0604020202020204" pitchFamily="34" charset="0"/>
              </a:rPr>
              <a:t>mm </a:t>
            </a:r>
            <a:r>
              <a:rPr sz="2000" spc="-5" dirty="0">
                <a:solidFill>
                  <a:srgbClr val="003366"/>
                </a:solidFill>
                <a:latin typeface="Arial" panose="020B0604020202020204" pitchFamily="34" charset="0"/>
                <a:cs typeface="Arial" panose="020B0604020202020204" pitchFamily="34" charset="0"/>
              </a:rPr>
              <a:t>from the top of  the</a:t>
            </a:r>
            <a:r>
              <a:rPr sz="2000" spc="-10" dirty="0">
                <a:solidFill>
                  <a:srgbClr val="003366"/>
                </a:solidFill>
                <a:latin typeface="Arial" panose="020B0604020202020204" pitchFamily="34" charset="0"/>
                <a:cs typeface="Arial" panose="020B0604020202020204" pitchFamily="34" charset="0"/>
              </a:rPr>
              <a:t> </a:t>
            </a:r>
            <a:r>
              <a:rPr sz="2000" spc="-10" dirty="0" err="1">
                <a:solidFill>
                  <a:srgbClr val="003366"/>
                </a:solidFill>
                <a:latin typeface="Arial" panose="020B0604020202020204" pitchFamily="34" charset="0"/>
                <a:cs typeface="Arial" panose="020B0604020202020204" pitchFamily="34" charset="0"/>
              </a:rPr>
              <a:t>mould</a:t>
            </a:r>
            <a:r>
              <a:rPr sz="2000" spc="-10" dirty="0" smtClean="0">
                <a:solidFill>
                  <a:srgbClr val="003366"/>
                </a:solidFill>
                <a:latin typeface="Arial" panose="020B0604020202020204" pitchFamily="34" charset="0"/>
                <a:cs typeface="Arial" panose="020B0604020202020204" pitchFamily="34" charset="0"/>
              </a:rPr>
              <a:t>.</a:t>
            </a:r>
            <a:endParaRPr sz="2000" dirty="0">
              <a:latin typeface="Arial" panose="020B0604020202020204" pitchFamily="34" charset="0"/>
              <a:cs typeface="Arial" panose="020B0604020202020204" pitchFamily="34" charset="0"/>
            </a:endParaRPr>
          </a:p>
          <a:p>
            <a:pPr>
              <a:lnSpc>
                <a:spcPct val="100000"/>
              </a:lnSpc>
            </a:pPr>
            <a:endParaRPr sz="2000" dirty="0">
              <a:latin typeface="Arial" panose="020B0604020202020204" pitchFamily="34" charset="0"/>
              <a:cs typeface="Arial" panose="020B0604020202020204" pitchFamily="34" charset="0"/>
            </a:endParaRPr>
          </a:p>
          <a:p>
            <a:pPr marL="676910" marR="519430" algn="ctr">
              <a:lnSpc>
                <a:spcPct val="100000"/>
              </a:lnSpc>
            </a:pPr>
            <a:r>
              <a:rPr sz="2000" spc="-5" dirty="0" smtClean="0">
                <a:solidFill>
                  <a:srgbClr val="003366"/>
                </a:solidFill>
                <a:latin typeface="Arial" panose="020B0604020202020204" pitchFamily="34" charset="0"/>
                <a:cs typeface="Arial" panose="020B0604020202020204" pitchFamily="34" charset="0"/>
              </a:rPr>
              <a:t>Used </a:t>
            </a:r>
            <a:r>
              <a:rPr sz="2000" spc="-5" dirty="0">
                <a:solidFill>
                  <a:srgbClr val="003366"/>
                </a:solidFill>
                <a:latin typeface="Arial" panose="020B0604020202020204" pitchFamily="34" charset="0"/>
                <a:cs typeface="Arial" panose="020B0604020202020204" pitchFamily="34" charset="0"/>
              </a:rPr>
              <a:t>to find </a:t>
            </a:r>
            <a:r>
              <a:rPr sz="2000" spc="-10" dirty="0">
                <a:solidFill>
                  <a:srgbClr val="003366"/>
                </a:solidFill>
                <a:latin typeface="Arial" panose="020B0604020202020204" pitchFamily="34" charset="0"/>
                <a:cs typeface="Arial" panose="020B0604020202020204" pitchFamily="34" charset="0"/>
              </a:rPr>
              <a:t>out </a:t>
            </a:r>
            <a:r>
              <a:rPr sz="2000" spc="-5" dirty="0">
                <a:solidFill>
                  <a:srgbClr val="003366"/>
                </a:solidFill>
                <a:latin typeface="Arial" panose="020B0604020202020204" pitchFamily="34" charset="0"/>
                <a:cs typeface="Arial" panose="020B0604020202020204" pitchFamily="34" charset="0"/>
              </a:rPr>
              <a:t>the </a:t>
            </a:r>
            <a:r>
              <a:rPr sz="2000" spc="-10" dirty="0">
                <a:solidFill>
                  <a:srgbClr val="003366"/>
                </a:solidFill>
                <a:latin typeface="Arial" panose="020B0604020202020204" pitchFamily="34" charset="0"/>
                <a:cs typeface="Arial" panose="020B0604020202020204" pitchFamily="34" charset="0"/>
              </a:rPr>
              <a:t>percentage of </a:t>
            </a:r>
            <a:r>
              <a:rPr sz="2000" spc="-15" dirty="0">
                <a:solidFill>
                  <a:srgbClr val="003366"/>
                </a:solidFill>
                <a:latin typeface="Arial" panose="020B0604020202020204" pitchFamily="34" charset="0"/>
                <a:cs typeface="Arial" panose="020B0604020202020204" pitchFamily="34" charset="0"/>
              </a:rPr>
              <a:t>water  </a:t>
            </a:r>
            <a:r>
              <a:rPr sz="2000" spc="-5" dirty="0">
                <a:solidFill>
                  <a:srgbClr val="003366"/>
                </a:solidFill>
                <a:latin typeface="Arial" panose="020B0604020202020204" pitchFamily="34" charset="0"/>
                <a:cs typeface="Arial" panose="020B0604020202020204" pitchFamily="34" charset="0"/>
              </a:rPr>
              <a:t>required to </a:t>
            </a:r>
            <a:r>
              <a:rPr sz="2000" spc="-10" dirty="0">
                <a:solidFill>
                  <a:srgbClr val="003366"/>
                </a:solidFill>
                <a:latin typeface="Arial" panose="020B0604020202020204" pitchFamily="34" charset="0"/>
                <a:cs typeface="Arial" panose="020B0604020202020204" pitchFamily="34" charset="0"/>
              </a:rPr>
              <a:t>produce </a:t>
            </a:r>
            <a:r>
              <a:rPr sz="2000" dirty="0">
                <a:solidFill>
                  <a:srgbClr val="003366"/>
                </a:solidFill>
                <a:latin typeface="Arial" panose="020B0604020202020204" pitchFamily="34" charset="0"/>
                <a:cs typeface="Arial" panose="020B0604020202020204" pitchFamily="34" charset="0"/>
              </a:rPr>
              <a:t>a </a:t>
            </a:r>
            <a:r>
              <a:rPr sz="2000" spc="-5" dirty="0">
                <a:solidFill>
                  <a:srgbClr val="003366"/>
                </a:solidFill>
                <a:latin typeface="Arial" panose="020B0604020202020204" pitchFamily="34" charset="0"/>
                <a:cs typeface="Arial" panose="020B0604020202020204" pitchFamily="34" charset="0"/>
              </a:rPr>
              <a:t>cement </a:t>
            </a:r>
            <a:r>
              <a:rPr sz="2000" spc="-10" dirty="0">
                <a:solidFill>
                  <a:srgbClr val="003366"/>
                </a:solidFill>
                <a:latin typeface="Arial" panose="020B0604020202020204" pitchFamily="34" charset="0"/>
                <a:cs typeface="Arial" panose="020B0604020202020204" pitchFamily="34" charset="0"/>
              </a:rPr>
              <a:t>paste </a:t>
            </a:r>
            <a:r>
              <a:rPr sz="2000" spc="-5" dirty="0">
                <a:solidFill>
                  <a:srgbClr val="003366"/>
                </a:solidFill>
                <a:latin typeface="Arial" panose="020B0604020202020204" pitchFamily="34" charset="0"/>
                <a:cs typeface="Arial" panose="020B0604020202020204" pitchFamily="34" charset="0"/>
              </a:rPr>
              <a:t>of  standard</a:t>
            </a:r>
            <a:r>
              <a:rPr sz="2000" spc="-15" dirty="0">
                <a:solidFill>
                  <a:srgbClr val="003366"/>
                </a:solidFill>
                <a:latin typeface="Arial" panose="020B0604020202020204" pitchFamily="34" charset="0"/>
                <a:cs typeface="Arial" panose="020B0604020202020204" pitchFamily="34" charset="0"/>
              </a:rPr>
              <a:t> </a:t>
            </a:r>
            <a:r>
              <a:rPr sz="2000" spc="-5" dirty="0">
                <a:solidFill>
                  <a:srgbClr val="003366"/>
                </a:solidFill>
                <a:latin typeface="Arial" panose="020B0604020202020204" pitchFamily="34" charset="0"/>
                <a:cs typeface="Arial" panose="020B0604020202020204" pitchFamily="34" charset="0"/>
              </a:rPr>
              <a:t>consistency.</a:t>
            </a:r>
            <a:endParaRPr sz="2000" dirty="0">
              <a:latin typeface="Arial" panose="020B0604020202020204" pitchFamily="34" charset="0"/>
              <a:cs typeface="Arial" panose="020B0604020202020204" pitchFamily="34" charset="0"/>
            </a:endParaRPr>
          </a:p>
          <a:p>
            <a:pPr marL="148590" algn="ctr">
              <a:lnSpc>
                <a:spcPct val="100000"/>
              </a:lnSpc>
            </a:pPr>
            <a:r>
              <a:rPr sz="2000" dirty="0">
                <a:solidFill>
                  <a:srgbClr val="003366"/>
                </a:solidFill>
                <a:latin typeface="Arial" panose="020B0604020202020204" pitchFamily="34" charset="0"/>
                <a:cs typeface="Arial" panose="020B0604020202020204" pitchFamily="34" charset="0"/>
              </a:rPr>
              <a:t>This </a:t>
            </a:r>
            <a:r>
              <a:rPr sz="2000" spc="-5" dirty="0">
                <a:solidFill>
                  <a:srgbClr val="003366"/>
                </a:solidFill>
                <a:latin typeface="Arial" panose="020B0604020202020204" pitchFamily="34" charset="0"/>
                <a:cs typeface="Arial" panose="020B0604020202020204" pitchFamily="34" charset="0"/>
              </a:rPr>
              <a:t>is </a:t>
            </a:r>
            <a:r>
              <a:rPr sz="2000" spc="-10" dirty="0">
                <a:solidFill>
                  <a:srgbClr val="003366"/>
                </a:solidFill>
                <a:latin typeface="Arial" panose="020B0604020202020204" pitchFamily="34" charset="0"/>
                <a:cs typeface="Arial" panose="020B0604020202020204" pitchFamily="34" charset="0"/>
              </a:rPr>
              <a:t>also </a:t>
            </a:r>
            <a:r>
              <a:rPr sz="2000" spc="-5" dirty="0">
                <a:solidFill>
                  <a:srgbClr val="003366"/>
                </a:solidFill>
                <a:latin typeface="Arial" panose="020B0604020202020204" pitchFamily="34" charset="0"/>
                <a:cs typeface="Arial" panose="020B0604020202020204" pitchFamily="34" charset="0"/>
              </a:rPr>
              <a:t>called normal consistency</a:t>
            </a:r>
            <a:r>
              <a:rPr sz="2000" spc="-35" dirty="0">
                <a:solidFill>
                  <a:srgbClr val="003366"/>
                </a:solidFill>
                <a:latin typeface="Arial" panose="020B0604020202020204" pitchFamily="34" charset="0"/>
                <a:cs typeface="Arial" panose="020B0604020202020204" pitchFamily="34" charset="0"/>
              </a:rPr>
              <a:t> </a:t>
            </a:r>
            <a:r>
              <a:rPr sz="2000" spc="-5" dirty="0">
                <a:solidFill>
                  <a:srgbClr val="003366"/>
                </a:solidFill>
                <a:latin typeface="Arial" panose="020B0604020202020204" pitchFamily="34" charset="0"/>
                <a:cs typeface="Arial" panose="020B0604020202020204" pitchFamily="34" charset="0"/>
              </a:rPr>
              <a:t>(CPNC).</a:t>
            </a:r>
            <a:endParaRPr sz="20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209" y="1286509"/>
            <a:ext cx="7307580" cy="492443"/>
          </a:xfrm>
        </p:spPr>
        <p:txBody>
          <a:bodyPr/>
          <a:lstStyle/>
          <a:p>
            <a:pPr algn="ctr"/>
            <a:r>
              <a:rPr lang="en-US" dirty="0" err="1" smtClean="0"/>
              <a:t>Vicat</a:t>
            </a:r>
            <a:r>
              <a:rPr lang="en-US" dirty="0" smtClean="0"/>
              <a:t> Plunger</a:t>
            </a:r>
            <a:endParaRPr lang="en-US" dirty="0"/>
          </a:p>
        </p:txBody>
      </p:sp>
      <p:sp>
        <p:nvSpPr>
          <p:cNvPr id="3" name="Text Placeholder 2"/>
          <p:cNvSpPr>
            <a:spLocks noGrp="1"/>
          </p:cNvSpPr>
          <p:nvPr>
            <p:ph type="body" idx="1"/>
          </p:nvPr>
        </p:nvSpPr>
        <p:spPr/>
        <p:txBody>
          <a:bodyPr/>
          <a:lstStyle/>
          <a:p>
            <a:endParaRPr lang="en-US" dirty="0"/>
          </a:p>
        </p:txBody>
      </p:sp>
      <p:pic>
        <p:nvPicPr>
          <p:cNvPr id="1026" name="Picture 2" descr="Image result for vicat appara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70" y="2367278"/>
            <a:ext cx="7693659" cy="4264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87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130" y="1225550"/>
            <a:ext cx="3098165" cy="574040"/>
          </a:xfrm>
          <a:prstGeom prst="rect">
            <a:avLst/>
          </a:prstGeom>
        </p:spPr>
        <p:txBody>
          <a:bodyPr vert="horz" wrap="square" lIns="0" tIns="12700" rIns="0" bIns="0" rtlCol="0">
            <a:spAutoFit/>
          </a:bodyPr>
          <a:lstStyle/>
          <a:p>
            <a:pPr marL="12700">
              <a:lnSpc>
                <a:spcPct val="100000"/>
              </a:lnSpc>
              <a:spcBef>
                <a:spcPts val="100"/>
              </a:spcBef>
            </a:pPr>
            <a:r>
              <a:rPr sz="3600" b="1" u="heavy" spc="-5" dirty="0">
                <a:uFill>
                  <a:solidFill>
                    <a:srgbClr val="006666"/>
                  </a:solidFill>
                </a:uFill>
                <a:latin typeface="Arial"/>
                <a:cs typeface="Arial"/>
              </a:rPr>
              <a:t>PROCEDURE:</a:t>
            </a:r>
            <a:endParaRPr sz="3600">
              <a:latin typeface="Arial"/>
              <a:cs typeface="Arial"/>
            </a:endParaRPr>
          </a:p>
        </p:txBody>
      </p:sp>
      <p:sp>
        <p:nvSpPr>
          <p:cNvPr id="3" name="object 3"/>
          <p:cNvSpPr/>
          <p:nvPr/>
        </p:nvSpPr>
        <p:spPr>
          <a:xfrm>
            <a:off x="5943600" y="2286000"/>
            <a:ext cx="3200400" cy="4572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838200" y="2318982"/>
            <a:ext cx="5023485" cy="4321696"/>
          </a:xfrm>
          <a:prstGeom prst="rect">
            <a:avLst/>
          </a:prstGeom>
        </p:spPr>
        <p:txBody>
          <a:bodyPr vert="horz" wrap="square" lIns="0" tIns="12700" rIns="0" bIns="0" rtlCol="0">
            <a:spAutoFit/>
          </a:bodyPr>
          <a:lstStyle/>
          <a:p>
            <a:pPr marL="12700" marR="7620" algn="just">
              <a:lnSpc>
                <a:spcPct val="100000"/>
              </a:lnSpc>
              <a:spcBef>
                <a:spcPts val="100"/>
              </a:spcBef>
              <a:buSzPct val="94444"/>
              <a:buFont typeface="Arial"/>
              <a:buChar char="•"/>
              <a:tabLst>
                <a:tab pos="93980" algn="l"/>
              </a:tabLst>
            </a:pPr>
            <a:r>
              <a:rPr sz="2000" dirty="0">
                <a:solidFill>
                  <a:srgbClr val="003366"/>
                </a:solidFill>
                <a:latin typeface="Arial" panose="020B0604020202020204" pitchFamily="34" charset="0"/>
                <a:cs typeface="Arial" panose="020B0604020202020204" pitchFamily="34" charset="0"/>
              </a:rPr>
              <a:t>For </a:t>
            </a:r>
            <a:r>
              <a:rPr sz="2000" spc="-5" dirty="0">
                <a:solidFill>
                  <a:srgbClr val="003366"/>
                </a:solidFill>
                <a:latin typeface="Arial" panose="020B0604020202020204" pitchFamily="34" charset="0"/>
                <a:cs typeface="Arial" panose="020B0604020202020204" pitchFamily="34" charset="0"/>
              </a:rPr>
              <a:t>first trial, take about </a:t>
            </a:r>
            <a:r>
              <a:rPr sz="2000" spc="-10" dirty="0">
                <a:solidFill>
                  <a:srgbClr val="003366"/>
                </a:solidFill>
                <a:latin typeface="Arial" panose="020B0604020202020204" pitchFamily="34" charset="0"/>
                <a:cs typeface="Arial" panose="020B0604020202020204" pitchFamily="34" charset="0"/>
              </a:rPr>
              <a:t>500gms </a:t>
            </a:r>
            <a:r>
              <a:rPr sz="2000" spc="-5" dirty="0">
                <a:solidFill>
                  <a:srgbClr val="003366"/>
                </a:solidFill>
                <a:latin typeface="Arial" panose="020B0604020202020204" pitchFamily="34" charset="0"/>
                <a:cs typeface="Arial" panose="020B0604020202020204" pitchFamily="34" charset="0"/>
              </a:rPr>
              <a:t>of </a:t>
            </a:r>
            <a:r>
              <a:rPr sz="2000" spc="-10" dirty="0">
                <a:solidFill>
                  <a:srgbClr val="003366"/>
                </a:solidFill>
                <a:latin typeface="Arial" panose="020B0604020202020204" pitchFamily="34" charset="0"/>
                <a:cs typeface="Arial" panose="020B0604020202020204" pitchFamily="34" charset="0"/>
              </a:rPr>
              <a:t>cement </a:t>
            </a:r>
            <a:r>
              <a:rPr sz="2000" dirty="0">
                <a:solidFill>
                  <a:srgbClr val="003366"/>
                </a:solidFill>
                <a:latin typeface="Arial" panose="020B0604020202020204" pitchFamily="34" charset="0"/>
                <a:cs typeface="Arial" panose="020B0604020202020204" pitchFamily="34" charset="0"/>
              </a:rPr>
              <a:t>&amp;  </a:t>
            </a:r>
            <a:r>
              <a:rPr sz="2000" spc="5" dirty="0">
                <a:solidFill>
                  <a:srgbClr val="003366"/>
                </a:solidFill>
                <a:latin typeface="Arial" panose="020B0604020202020204" pitchFamily="34" charset="0"/>
                <a:cs typeface="Arial" panose="020B0604020202020204" pitchFamily="34" charset="0"/>
              </a:rPr>
              <a:t>water </a:t>
            </a:r>
            <a:r>
              <a:rPr sz="2000" spc="-5" dirty="0">
                <a:solidFill>
                  <a:srgbClr val="003366"/>
                </a:solidFill>
                <a:latin typeface="Arial" panose="020B0604020202020204" pitchFamily="34" charset="0"/>
                <a:cs typeface="Arial" panose="020B0604020202020204" pitchFamily="34" charset="0"/>
              </a:rPr>
              <a:t>of </a:t>
            </a:r>
            <a:r>
              <a:rPr sz="2000" spc="-10" dirty="0">
                <a:solidFill>
                  <a:srgbClr val="003366"/>
                </a:solidFill>
                <a:latin typeface="Arial" panose="020B0604020202020204" pitchFamily="34" charset="0"/>
                <a:cs typeface="Arial" panose="020B0604020202020204" pitchFamily="34" charset="0"/>
              </a:rPr>
              <a:t>24%by </a:t>
            </a:r>
            <a:r>
              <a:rPr sz="2000" spc="5" dirty="0">
                <a:solidFill>
                  <a:srgbClr val="003366"/>
                </a:solidFill>
                <a:latin typeface="Arial" panose="020B0604020202020204" pitchFamily="34" charset="0"/>
                <a:cs typeface="Arial" panose="020B0604020202020204" pitchFamily="34" charset="0"/>
              </a:rPr>
              <a:t>weight </a:t>
            </a:r>
            <a:r>
              <a:rPr sz="2000" spc="-5" dirty="0">
                <a:solidFill>
                  <a:srgbClr val="003366"/>
                </a:solidFill>
                <a:latin typeface="Arial" panose="020B0604020202020204" pitchFamily="34" charset="0"/>
                <a:cs typeface="Arial" panose="020B0604020202020204" pitchFamily="34" charset="0"/>
              </a:rPr>
              <a:t>of</a:t>
            </a:r>
            <a:r>
              <a:rPr sz="2000" spc="-30" dirty="0">
                <a:solidFill>
                  <a:srgbClr val="003366"/>
                </a:solidFill>
                <a:latin typeface="Arial" panose="020B0604020202020204" pitchFamily="34" charset="0"/>
                <a:cs typeface="Arial" panose="020B0604020202020204" pitchFamily="34" charset="0"/>
              </a:rPr>
              <a:t> </a:t>
            </a:r>
            <a:r>
              <a:rPr sz="2000" spc="-5" dirty="0">
                <a:solidFill>
                  <a:srgbClr val="003366"/>
                </a:solidFill>
                <a:latin typeface="Arial" panose="020B0604020202020204" pitchFamily="34" charset="0"/>
                <a:cs typeface="Arial" panose="020B0604020202020204" pitchFamily="34" charset="0"/>
              </a:rPr>
              <a:t>cement.</a:t>
            </a:r>
            <a:endParaRPr sz="2000" dirty="0">
              <a:latin typeface="Arial" panose="020B0604020202020204" pitchFamily="34" charset="0"/>
              <a:cs typeface="Arial" panose="020B0604020202020204" pitchFamily="34" charset="0"/>
            </a:endParaRPr>
          </a:p>
          <a:p>
            <a:pPr>
              <a:lnSpc>
                <a:spcPct val="100000"/>
              </a:lnSpc>
              <a:spcBef>
                <a:spcPts val="30"/>
              </a:spcBef>
              <a:buClr>
                <a:srgbClr val="003366"/>
              </a:buClr>
              <a:buFont typeface="Arial"/>
              <a:buChar char="•"/>
            </a:pPr>
            <a:endParaRPr sz="2000" dirty="0">
              <a:latin typeface="Arial" panose="020B0604020202020204" pitchFamily="34" charset="0"/>
              <a:cs typeface="Arial" panose="020B0604020202020204" pitchFamily="34" charset="0"/>
            </a:endParaRPr>
          </a:p>
          <a:p>
            <a:pPr marL="93345" indent="-81280" algn="just">
              <a:lnSpc>
                <a:spcPct val="100000"/>
              </a:lnSpc>
              <a:buSzPct val="94444"/>
              <a:buFont typeface="Arial"/>
              <a:buChar char="•"/>
              <a:tabLst>
                <a:tab pos="93980" algn="l"/>
              </a:tabLst>
            </a:pPr>
            <a:r>
              <a:rPr sz="2000" spc="-5" dirty="0">
                <a:solidFill>
                  <a:srgbClr val="003366"/>
                </a:solidFill>
                <a:latin typeface="Arial" panose="020B0604020202020204" pitchFamily="34" charset="0"/>
                <a:cs typeface="Arial" panose="020B0604020202020204" pitchFamily="34" charset="0"/>
              </a:rPr>
              <a:t>Fill it in Vicat’s</a:t>
            </a:r>
            <a:r>
              <a:rPr sz="2000" dirty="0">
                <a:solidFill>
                  <a:srgbClr val="003366"/>
                </a:solidFill>
                <a:latin typeface="Arial" panose="020B0604020202020204" pitchFamily="34" charset="0"/>
                <a:cs typeface="Arial" panose="020B0604020202020204" pitchFamily="34" charset="0"/>
              </a:rPr>
              <a:t> </a:t>
            </a:r>
            <a:r>
              <a:rPr sz="2000" spc="-5" dirty="0">
                <a:solidFill>
                  <a:srgbClr val="003366"/>
                </a:solidFill>
                <a:latin typeface="Arial" panose="020B0604020202020204" pitchFamily="34" charset="0"/>
                <a:cs typeface="Arial" panose="020B0604020202020204" pitchFamily="34" charset="0"/>
              </a:rPr>
              <a:t>mould.</a:t>
            </a:r>
            <a:endParaRPr sz="2000" dirty="0">
              <a:latin typeface="Arial" panose="020B0604020202020204" pitchFamily="34" charset="0"/>
              <a:cs typeface="Arial" panose="020B0604020202020204" pitchFamily="34" charset="0"/>
            </a:endParaRPr>
          </a:p>
          <a:p>
            <a:pPr>
              <a:lnSpc>
                <a:spcPct val="100000"/>
              </a:lnSpc>
              <a:spcBef>
                <a:spcPts val="35"/>
              </a:spcBef>
              <a:buClr>
                <a:srgbClr val="003366"/>
              </a:buClr>
              <a:buFont typeface="Arial"/>
              <a:buChar char="•"/>
            </a:pPr>
            <a:endParaRPr sz="2000" dirty="0">
              <a:latin typeface="Arial" panose="020B0604020202020204" pitchFamily="34" charset="0"/>
              <a:cs typeface="Arial" panose="020B0604020202020204" pitchFamily="34" charset="0"/>
            </a:endParaRPr>
          </a:p>
          <a:p>
            <a:pPr marL="93345" indent="-81280" algn="just">
              <a:lnSpc>
                <a:spcPct val="100000"/>
              </a:lnSpc>
              <a:buSzPct val="94444"/>
              <a:buFont typeface="Arial"/>
              <a:buChar char="•"/>
              <a:tabLst>
                <a:tab pos="93980" algn="l"/>
              </a:tabLst>
            </a:pPr>
            <a:r>
              <a:rPr sz="2000" spc="-15" dirty="0">
                <a:solidFill>
                  <a:srgbClr val="003366"/>
                </a:solidFill>
                <a:latin typeface="Arial" panose="020B0604020202020204" pitchFamily="34" charset="0"/>
                <a:cs typeface="Arial" panose="020B0604020202020204" pitchFamily="34" charset="0"/>
              </a:rPr>
              <a:t>After </a:t>
            </a:r>
            <a:r>
              <a:rPr sz="2000" dirty="0">
                <a:solidFill>
                  <a:srgbClr val="003366"/>
                </a:solidFill>
                <a:latin typeface="Arial" panose="020B0604020202020204" pitchFamily="34" charset="0"/>
                <a:cs typeface="Arial" panose="020B0604020202020204" pitchFamily="34" charset="0"/>
              </a:rPr>
              <a:t>filling, </a:t>
            </a:r>
            <a:r>
              <a:rPr sz="2000" spc="-10" dirty="0">
                <a:solidFill>
                  <a:srgbClr val="003366"/>
                </a:solidFill>
                <a:latin typeface="Arial" panose="020B0604020202020204" pitchFamily="34" charset="0"/>
                <a:cs typeface="Arial" panose="020B0604020202020204" pitchFamily="34" charset="0"/>
              </a:rPr>
              <a:t>shake </a:t>
            </a:r>
            <a:r>
              <a:rPr sz="2000" dirty="0">
                <a:solidFill>
                  <a:srgbClr val="003366"/>
                </a:solidFill>
                <a:latin typeface="Arial" panose="020B0604020202020204" pitchFamily="34" charset="0"/>
                <a:cs typeface="Arial" panose="020B0604020202020204" pitchFamily="34" charset="0"/>
              </a:rPr>
              <a:t>the </a:t>
            </a:r>
            <a:r>
              <a:rPr sz="2000" spc="-5" dirty="0">
                <a:solidFill>
                  <a:srgbClr val="003366"/>
                </a:solidFill>
                <a:latin typeface="Arial" panose="020B0604020202020204" pitchFamily="34" charset="0"/>
                <a:cs typeface="Arial" panose="020B0604020202020204" pitchFamily="34" charset="0"/>
              </a:rPr>
              <a:t>mould </a:t>
            </a:r>
            <a:r>
              <a:rPr sz="2000" dirty="0">
                <a:solidFill>
                  <a:srgbClr val="003366"/>
                </a:solidFill>
                <a:latin typeface="Arial" panose="020B0604020202020204" pitchFamily="34" charset="0"/>
                <a:cs typeface="Arial" panose="020B0604020202020204" pitchFamily="34" charset="0"/>
              </a:rPr>
              <a:t>to </a:t>
            </a:r>
            <a:r>
              <a:rPr sz="2000" spc="-10" dirty="0">
                <a:solidFill>
                  <a:srgbClr val="003366"/>
                </a:solidFill>
                <a:latin typeface="Arial" panose="020B0604020202020204" pitchFamily="34" charset="0"/>
                <a:cs typeface="Arial" panose="020B0604020202020204" pitchFamily="34" charset="0"/>
              </a:rPr>
              <a:t>expel</a:t>
            </a:r>
            <a:r>
              <a:rPr sz="2000" spc="10" dirty="0">
                <a:solidFill>
                  <a:srgbClr val="003366"/>
                </a:solidFill>
                <a:latin typeface="Arial" panose="020B0604020202020204" pitchFamily="34" charset="0"/>
                <a:cs typeface="Arial" panose="020B0604020202020204" pitchFamily="34" charset="0"/>
              </a:rPr>
              <a:t> </a:t>
            </a:r>
            <a:r>
              <a:rPr sz="2000" spc="-10" dirty="0">
                <a:solidFill>
                  <a:srgbClr val="003366"/>
                </a:solidFill>
                <a:latin typeface="Arial" panose="020B0604020202020204" pitchFamily="34" charset="0"/>
                <a:cs typeface="Arial" panose="020B0604020202020204" pitchFamily="34" charset="0"/>
              </a:rPr>
              <a:t>air.</a:t>
            </a:r>
            <a:endParaRPr sz="2000" dirty="0">
              <a:latin typeface="Arial" panose="020B0604020202020204" pitchFamily="34" charset="0"/>
              <a:cs typeface="Arial" panose="020B0604020202020204" pitchFamily="34" charset="0"/>
            </a:endParaRPr>
          </a:p>
          <a:p>
            <a:pPr>
              <a:lnSpc>
                <a:spcPct val="100000"/>
              </a:lnSpc>
              <a:spcBef>
                <a:spcPts val="30"/>
              </a:spcBef>
              <a:buClr>
                <a:srgbClr val="003366"/>
              </a:buClr>
              <a:buFont typeface="Arial"/>
              <a:buChar char="•"/>
            </a:pPr>
            <a:endParaRPr sz="2000" dirty="0">
              <a:latin typeface="Arial" panose="020B0604020202020204" pitchFamily="34" charset="0"/>
              <a:cs typeface="Arial" panose="020B0604020202020204" pitchFamily="34" charset="0"/>
            </a:endParaRPr>
          </a:p>
          <a:p>
            <a:pPr marL="12700" marR="5080" algn="just">
              <a:lnSpc>
                <a:spcPct val="100000"/>
              </a:lnSpc>
              <a:buSzPct val="94444"/>
              <a:buFont typeface="Arial"/>
              <a:buChar char="•"/>
              <a:tabLst>
                <a:tab pos="93980" algn="l"/>
              </a:tabLst>
            </a:pPr>
            <a:r>
              <a:rPr sz="2000" dirty="0">
                <a:solidFill>
                  <a:srgbClr val="003366"/>
                </a:solidFill>
                <a:latin typeface="Arial" panose="020B0604020202020204" pitchFamily="34" charset="0"/>
                <a:cs typeface="Arial" panose="020B0604020202020204" pitchFamily="34" charset="0"/>
              </a:rPr>
              <a:t>A </a:t>
            </a:r>
            <a:r>
              <a:rPr sz="2000" spc="-10" dirty="0">
                <a:solidFill>
                  <a:srgbClr val="003366"/>
                </a:solidFill>
                <a:latin typeface="Arial" panose="020B0604020202020204" pitchFamily="34" charset="0"/>
                <a:cs typeface="Arial" panose="020B0604020202020204" pitchFamily="34" charset="0"/>
              </a:rPr>
              <a:t>standard </a:t>
            </a:r>
            <a:r>
              <a:rPr sz="2000" spc="-5" dirty="0">
                <a:solidFill>
                  <a:srgbClr val="003366"/>
                </a:solidFill>
                <a:latin typeface="Arial" panose="020B0604020202020204" pitchFamily="34" charset="0"/>
                <a:cs typeface="Arial" panose="020B0604020202020204" pitchFamily="34" charset="0"/>
              </a:rPr>
              <a:t>plunger, 10 </a:t>
            </a:r>
            <a:r>
              <a:rPr sz="2000" spc="-10" dirty="0">
                <a:solidFill>
                  <a:srgbClr val="003366"/>
                </a:solidFill>
                <a:latin typeface="Arial" panose="020B0604020202020204" pitchFamily="34" charset="0"/>
                <a:cs typeface="Arial" panose="020B0604020202020204" pitchFamily="34" charset="0"/>
              </a:rPr>
              <a:t>mm diameter, </a:t>
            </a:r>
            <a:r>
              <a:rPr sz="2000" spc="-5" dirty="0">
                <a:solidFill>
                  <a:srgbClr val="003366"/>
                </a:solidFill>
                <a:latin typeface="Arial" panose="020B0604020202020204" pitchFamily="34" charset="0"/>
                <a:cs typeface="Arial" panose="020B0604020202020204" pitchFamily="34" charset="0"/>
              </a:rPr>
              <a:t>50 mm  long is attached and brought </a:t>
            </a:r>
            <a:r>
              <a:rPr sz="2000" spc="10" dirty="0">
                <a:solidFill>
                  <a:srgbClr val="003366"/>
                </a:solidFill>
                <a:latin typeface="Arial" panose="020B0604020202020204" pitchFamily="34" charset="0"/>
                <a:cs typeface="Arial" panose="020B0604020202020204" pitchFamily="34" charset="0"/>
              </a:rPr>
              <a:t>down </a:t>
            </a:r>
            <a:r>
              <a:rPr sz="2000" dirty="0">
                <a:solidFill>
                  <a:srgbClr val="003366"/>
                </a:solidFill>
                <a:latin typeface="Arial" panose="020B0604020202020204" pitchFamily="34" charset="0"/>
                <a:cs typeface="Arial" panose="020B0604020202020204" pitchFamily="34" charset="0"/>
              </a:rPr>
              <a:t>to </a:t>
            </a:r>
            <a:r>
              <a:rPr sz="2000" spc="-5" dirty="0">
                <a:solidFill>
                  <a:srgbClr val="003366"/>
                </a:solidFill>
                <a:latin typeface="Arial" panose="020B0604020202020204" pitchFamily="34" charset="0"/>
                <a:cs typeface="Arial" panose="020B0604020202020204" pitchFamily="34" charset="0"/>
              </a:rPr>
              <a:t>touch  </a:t>
            </a:r>
            <a:r>
              <a:rPr sz="2000" dirty="0">
                <a:solidFill>
                  <a:srgbClr val="003366"/>
                </a:solidFill>
                <a:latin typeface="Arial" panose="020B0604020202020204" pitchFamily="34" charset="0"/>
                <a:cs typeface="Arial" panose="020B0604020202020204" pitchFamily="34" charset="0"/>
              </a:rPr>
              <a:t>the </a:t>
            </a:r>
            <a:r>
              <a:rPr sz="2000" spc="-10" dirty="0">
                <a:solidFill>
                  <a:srgbClr val="003366"/>
                </a:solidFill>
                <a:latin typeface="Arial" panose="020B0604020202020204" pitchFamily="34" charset="0"/>
                <a:cs typeface="Arial" panose="020B0604020202020204" pitchFamily="34" charset="0"/>
              </a:rPr>
              <a:t>surface </a:t>
            </a:r>
            <a:r>
              <a:rPr sz="2000" spc="-5" dirty="0">
                <a:solidFill>
                  <a:srgbClr val="003366"/>
                </a:solidFill>
                <a:latin typeface="Arial" panose="020B0604020202020204" pitchFamily="34" charset="0"/>
                <a:cs typeface="Arial" panose="020B0604020202020204" pitchFamily="34" charset="0"/>
              </a:rPr>
              <a:t>of </a:t>
            </a:r>
            <a:r>
              <a:rPr sz="2000" dirty="0">
                <a:solidFill>
                  <a:srgbClr val="003366"/>
                </a:solidFill>
                <a:latin typeface="Arial" panose="020B0604020202020204" pitchFamily="34" charset="0"/>
                <a:cs typeface="Arial" panose="020B0604020202020204" pitchFamily="34" charset="0"/>
              </a:rPr>
              <a:t>the </a:t>
            </a:r>
            <a:r>
              <a:rPr sz="2000" spc="-5" dirty="0">
                <a:solidFill>
                  <a:srgbClr val="003366"/>
                </a:solidFill>
                <a:latin typeface="Arial" panose="020B0604020202020204" pitchFamily="34" charset="0"/>
                <a:cs typeface="Arial" panose="020B0604020202020204" pitchFamily="34" charset="0"/>
              </a:rPr>
              <a:t>paste and quickly</a:t>
            </a:r>
            <a:r>
              <a:rPr sz="2000" spc="-35" dirty="0">
                <a:solidFill>
                  <a:srgbClr val="003366"/>
                </a:solidFill>
                <a:latin typeface="Arial" panose="020B0604020202020204" pitchFamily="34" charset="0"/>
                <a:cs typeface="Arial" panose="020B0604020202020204" pitchFamily="34" charset="0"/>
              </a:rPr>
              <a:t> </a:t>
            </a:r>
            <a:r>
              <a:rPr sz="2000" spc="-10" dirty="0">
                <a:solidFill>
                  <a:srgbClr val="003366"/>
                </a:solidFill>
                <a:latin typeface="Arial" panose="020B0604020202020204" pitchFamily="34" charset="0"/>
                <a:cs typeface="Arial" panose="020B0604020202020204" pitchFamily="34" charset="0"/>
              </a:rPr>
              <a:t>released.</a:t>
            </a:r>
            <a:endParaRPr sz="2000" dirty="0">
              <a:latin typeface="Arial" panose="020B0604020202020204" pitchFamily="34" charset="0"/>
              <a:cs typeface="Arial" panose="020B0604020202020204" pitchFamily="34" charset="0"/>
            </a:endParaRPr>
          </a:p>
          <a:p>
            <a:pPr>
              <a:lnSpc>
                <a:spcPct val="100000"/>
              </a:lnSpc>
              <a:spcBef>
                <a:spcPts val="35"/>
              </a:spcBef>
              <a:buClr>
                <a:srgbClr val="003366"/>
              </a:buClr>
              <a:buFont typeface="Arial"/>
              <a:buChar char="•"/>
            </a:pPr>
            <a:endParaRPr sz="2000" dirty="0">
              <a:latin typeface="Arial" panose="020B0604020202020204" pitchFamily="34" charset="0"/>
              <a:cs typeface="Arial" panose="020B0604020202020204" pitchFamily="34" charset="0"/>
            </a:endParaRPr>
          </a:p>
          <a:p>
            <a:pPr marL="12700" marR="5715" algn="just">
              <a:lnSpc>
                <a:spcPct val="100000"/>
              </a:lnSpc>
              <a:buSzPct val="94444"/>
              <a:buFont typeface="Arial"/>
              <a:buChar char="•"/>
              <a:tabLst>
                <a:tab pos="93980" algn="l"/>
              </a:tabLst>
            </a:pPr>
            <a:r>
              <a:rPr sz="2000" spc="-5" dirty="0">
                <a:solidFill>
                  <a:srgbClr val="003366"/>
                </a:solidFill>
                <a:latin typeface="Arial" panose="020B0604020202020204" pitchFamily="34" charset="0"/>
                <a:cs typeface="Arial" panose="020B0604020202020204" pitchFamily="34" charset="0"/>
              </a:rPr>
              <a:t>Note the reading according </a:t>
            </a:r>
            <a:r>
              <a:rPr sz="2000" dirty="0">
                <a:solidFill>
                  <a:srgbClr val="003366"/>
                </a:solidFill>
                <a:latin typeface="Arial" panose="020B0604020202020204" pitchFamily="34" charset="0"/>
                <a:cs typeface="Arial" panose="020B0604020202020204" pitchFamily="34" charset="0"/>
              </a:rPr>
              <a:t>to </a:t>
            </a:r>
            <a:r>
              <a:rPr sz="2000" spc="-5" dirty="0">
                <a:solidFill>
                  <a:srgbClr val="003366"/>
                </a:solidFill>
                <a:latin typeface="Arial" panose="020B0604020202020204" pitchFamily="34" charset="0"/>
                <a:cs typeface="Arial" panose="020B0604020202020204" pitchFamily="34" charset="0"/>
              </a:rPr>
              <a:t>depth of  penetration </a:t>
            </a:r>
            <a:r>
              <a:rPr sz="2000" dirty="0">
                <a:solidFill>
                  <a:srgbClr val="003366"/>
                </a:solidFill>
                <a:latin typeface="Arial" panose="020B0604020202020204" pitchFamily="34" charset="0"/>
                <a:cs typeface="Arial" panose="020B0604020202020204" pitchFamily="34" charset="0"/>
              </a:rPr>
              <a:t>of the</a:t>
            </a:r>
            <a:r>
              <a:rPr sz="2000" spc="-20" dirty="0">
                <a:solidFill>
                  <a:srgbClr val="003366"/>
                </a:solidFill>
                <a:latin typeface="Arial" panose="020B0604020202020204" pitchFamily="34" charset="0"/>
                <a:cs typeface="Arial" panose="020B0604020202020204" pitchFamily="34" charset="0"/>
              </a:rPr>
              <a:t> </a:t>
            </a:r>
            <a:r>
              <a:rPr sz="2000" spc="-5" dirty="0">
                <a:solidFill>
                  <a:srgbClr val="003366"/>
                </a:solidFill>
                <a:latin typeface="Arial" panose="020B0604020202020204" pitchFamily="34" charset="0"/>
                <a:cs typeface="Arial" panose="020B0604020202020204" pitchFamily="34" charset="0"/>
              </a:rPr>
              <a:t>plunger.</a:t>
            </a:r>
            <a:endParaRPr sz="20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130" y="1225550"/>
            <a:ext cx="3098165" cy="574040"/>
          </a:xfrm>
          <a:prstGeom prst="rect">
            <a:avLst/>
          </a:prstGeom>
        </p:spPr>
        <p:txBody>
          <a:bodyPr vert="horz" wrap="square" lIns="0" tIns="12700" rIns="0" bIns="0" rtlCol="0">
            <a:spAutoFit/>
          </a:bodyPr>
          <a:lstStyle/>
          <a:p>
            <a:pPr marL="12700">
              <a:lnSpc>
                <a:spcPct val="100000"/>
              </a:lnSpc>
              <a:spcBef>
                <a:spcPts val="100"/>
              </a:spcBef>
            </a:pPr>
            <a:r>
              <a:rPr sz="3600" b="1" u="heavy" spc="-5" dirty="0">
                <a:uFill>
                  <a:solidFill>
                    <a:srgbClr val="006666"/>
                  </a:solidFill>
                </a:uFill>
                <a:latin typeface="Arial"/>
                <a:cs typeface="Arial"/>
              </a:rPr>
              <a:t>PROCEDURE:</a:t>
            </a:r>
            <a:endParaRPr sz="3600">
              <a:latin typeface="Arial"/>
              <a:cs typeface="Arial"/>
            </a:endParaRPr>
          </a:p>
        </p:txBody>
      </p:sp>
      <p:sp>
        <p:nvSpPr>
          <p:cNvPr id="3" name="object 3"/>
          <p:cNvSpPr txBox="1"/>
          <p:nvPr/>
        </p:nvSpPr>
        <p:spPr>
          <a:xfrm>
            <a:off x="916939" y="2421890"/>
            <a:ext cx="92710" cy="254000"/>
          </a:xfrm>
          <a:prstGeom prst="rect">
            <a:avLst/>
          </a:prstGeom>
        </p:spPr>
        <p:txBody>
          <a:bodyPr vert="horz" wrap="square" lIns="0" tIns="12700" rIns="0" bIns="0" rtlCol="0">
            <a:spAutoFit/>
          </a:bodyPr>
          <a:lstStyle/>
          <a:p>
            <a:pPr marL="12700">
              <a:lnSpc>
                <a:spcPct val="100000"/>
              </a:lnSpc>
              <a:spcBef>
                <a:spcPts val="100"/>
              </a:spcBef>
            </a:pPr>
            <a:r>
              <a:rPr sz="1500" dirty="0">
                <a:solidFill>
                  <a:srgbClr val="003366"/>
                </a:solidFill>
                <a:latin typeface="Arial"/>
                <a:cs typeface="Arial"/>
              </a:rPr>
              <a:t>•</a:t>
            </a:r>
            <a:endParaRPr sz="1500">
              <a:latin typeface="Arial"/>
              <a:cs typeface="Arial"/>
            </a:endParaRPr>
          </a:p>
        </p:txBody>
      </p:sp>
      <p:sp>
        <p:nvSpPr>
          <p:cNvPr id="4" name="object 4"/>
          <p:cNvSpPr txBox="1"/>
          <p:nvPr/>
        </p:nvSpPr>
        <p:spPr>
          <a:xfrm>
            <a:off x="916939" y="3392170"/>
            <a:ext cx="215900" cy="254000"/>
          </a:xfrm>
          <a:prstGeom prst="rect">
            <a:avLst/>
          </a:prstGeom>
        </p:spPr>
        <p:txBody>
          <a:bodyPr vert="horz" wrap="square" lIns="0" tIns="12700" rIns="0" bIns="0" rtlCol="0">
            <a:spAutoFit/>
          </a:bodyPr>
          <a:lstStyle/>
          <a:p>
            <a:pPr marL="12700">
              <a:lnSpc>
                <a:spcPct val="100000"/>
              </a:lnSpc>
              <a:spcBef>
                <a:spcPts val="100"/>
              </a:spcBef>
            </a:pPr>
            <a:r>
              <a:rPr sz="1500" spc="675" dirty="0">
                <a:solidFill>
                  <a:srgbClr val="003366"/>
                </a:solidFill>
                <a:latin typeface="Symbol"/>
                <a:cs typeface="Symbol"/>
              </a:rPr>
              <a:t></a:t>
            </a:r>
            <a:endParaRPr sz="1500">
              <a:latin typeface="Symbol"/>
              <a:cs typeface="Symbol"/>
            </a:endParaRPr>
          </a:p>
        </p:txBody>
      </p:sp>
      <p:sp>
        <p:nvSpPr>
          <p:cNvPr id="5" name="object 5"/>
          <p:cNvSpPr txBox="1"/>
          <p:nvPr/>
        </p:nvSpPr>
        <p:spPr>
          <a:xfrm>
            <a:off x="916939" y="4370070"/>
            <a:ext cx="215900" cy="254000"/>
          </a:xfrm>
          <a:prstGeom prst="rect">
            <a:avLst/>
          </a:prstGeom>
        </p:spPr>
        <p:txBody>
          <a:bodyPr vert="horz" wrap="square" lIns="0" tIns="12700" rIns="0" bIns="0" rtlCol="0">
            <a:spAutoFit/>
          </a:bodyPr>
          <a:lstStyle/>
          <a:p>
            <a:pPr marL="12700">
              <a:lnSpc>
                <a:spcPct val="100000"/>
              </a:lnSpc>
              <a:spcBef>
                <a:spcPts val="100"/>
              </a:spcBef>
            </a:pPr>
            <a:r>
              <a:rPr sz="1500" spc="675" dirty="0">
                <a:solidFill>
                  <a:srgbClr val="003366"/>
                </a:solidFill>
                <a:latin typeface="Symbol"/>
                <a:cs typeface="Symbol"/>
              </a:rPr>
              <a:t></a:t>
            </a:r>
            <a:endParaRPr sz="1500">
              <a:latin typeface="Symbol"/>
              <a:cs typeface="Symbol"/>
            </a:endParaRPr>
          </a:p>
        </p:txBody>
      </p:sp>
      <p:sp>
        <p:nvSpPr>
          <p:cNvPr id="6" name="object 6"/>
          <p:cNvSpPr txBox="1"/>
          <p:nvPr/>
        </p:nvSpPr>
        <p:spPr>
          <a:xfrm>
            <a:off x="1259839" y="2395220"/>
            <a:ext cx="7185025" cy="2286000"/>
          </a:xfrm>
          <a:prstGeom prst="rect">
            <a:avLst/>
          </a:prstGeom>
        </p:spPr>
        <p:txBody>
          <a:bodyPr vert="horz" wrap="square" lIns="0" tIns="12700" rIns="0" bIns="0" rtlCol="0">
            <a:spAutoFit/>
          </a:bodyPr>
          <a:lstStyle/>
          <a:p>
            <a:pPr marL="12700" marR="5080" algn="just">
              <a:lnSpc>
                <a:spcPct val="100000"/>
              </a:lnSpc>
              <a:spcBef>
                <a:spcPts val="100"/>
              </a:spcBef>
            </a:pPr>
            <a:r>
              <a:rPr sz="2000" spc="-5" dirty="0">
                <a:solidFill>
                  <a:srgbClr val="003366"/>
                </a:solidFill>
                <a:latin typeface="Arial"/>
                <a:cs typeface="Arial"/>
              </a:rPr>
              <a:t>Conduct trials continuously by taking different </a:t>
            </a:r>
            <a:r>
              <a:rPr sz="2000" spc="10" dirty="0">
                <a:solidFill>
                  <a:srgbClr val="003366"/>
                </a:solidFill>
                <a:latin typeface="Arial"/>
                <a:cs typeface="Arial"/>
              </a:rPr>
              <a:t>water  </a:t>
            </a:r>
            <a:r>
              <a:rPr sz="2000" spc="-5" dirty="0">
                <a:solidFill>
                  <a:srgbClr val="003366"/>
                </a:solidFill>
                <a:latin typeface="Arial"/>
                <a:cs typeface="Arial"/>
              </a:rPr>
              <a:t>cement ratios till </a:t>
            </a:r>
            <a:r>
              <a:rPr sz="2000" dirty="0">
                <a:solidFill>
                  <a:srgbClr val="003366"/>
                </a:solidFill>
                <a:latin typeface="Arial"/>
                <a:cs typeface="Arial"/>
              </a:rPr>
              <a:t>the </a:t>
            </a:r>
            <a:r>
              <a:rPr sz="2000" spc="-5" dirty="0">
                <a:solidFill>
                  <a:srgbClr val="003366"/>
                </a:solidFill>
                <a:latin typeface="Arial"/>
                <a:cs typeface="Arial"/>
              </a:rPr>
              <a:t>plunger </a:t>
            </a:r>
            <a:r>
              <a:rPr sz="2000" dirty="0">
                <a:solidFill>
                  <a:srgbClr val="003366"/>
                </a:solidFill>
                <a:latin typeface="Arial"/>
                <a:cs typeface="Arial"/>
              </a:rPr>
              <a:t>penetrates for a depth of 33-  </a:t>
            </a:r>
            <a:r>
              <a:rPr sz="2000" spc="-5" dirty="0">
                <a:solidFill>
                  <a:srgbClr val="003366"/>
                </a:solidFill>
                <a:latin typeface="Arial"/>
                <a:cs typeface="Arial"/>
              </a:rPr>
              <a:t>35mm </a:t>
            </a:r>
            <a:r>
              <a:rPr sz="2000" dirty="0">
                <a:solidFill>
                  <a:srgbClr val="003366"/>
                </a:solidFill>
                <a:latin typeface="Arial"/>
                <a:cs typeface="Arial"/>
              </a:rPr>
              <a:t>from</a:t>
            </a:r>
            <a:r>
              <a:rPr sz="2000" spc="-25" dirty="0">
                <a:solidFill>
                  <a:srgbClr val="003366"/>
                </a:solidFill>
                <a:latin typeface="Arial"/>
                <a:cs typeface="Arial"/>
              </a:rPr>
              <a:t> </a:t>
            </a:r>
            <a:r>
              <a:rPr sz="2000" dirty="0">
                <a:solidFill>
                  <a:srgbClr val="003366"/>
                </a:solidFill>
                <a:latin typeface="Arial"/>
                <a:cs typeface="Arial"/>
              </a:rPr>
              <a:t>top.</a:t>
            </a:r>
            <a:endParaRPr sz="2000" dirty="0">
              <a:latin typeface="Arial"/>
              <a:cs typeface="Arial"/>
            </a:endParaRPr>
          </a:p>
          <a:p>
            <a:pPr marL="12700" marR="733425">
              <a:lnSpc>
                <a:spcPct val="100000"/>
              </a:lnSpc>
              <a:spcBef>
                <a:spcPts val="500"/>
              </a:spcBef>
            </a:pPr>
            <a:r>
              <a:rPr sz="2000" spc="-5" dirty="0">
                <a:solidFill>
                  <a:srgbClr val="003366"/>
                </a:solidFill>
                <a:latin typeface="Arial"/>
                <a:cs typeface="Arial"/>
              </a:rPr>
              <a:t>This particular percentage is </a:t>
            </a:r>
            <a:r>
              <a:rPr sz="2000" spc="10" dirty="0">
                <a:solidFill>
                  <a:srgbClr val="003366"/>
                </a:solidFill>
                <a:latin typeface="Arial"/>
                <a:cs typeface="Arial"/>
              </a:rPr>
              <a:t>known </a:t>
            </a:r>
            <a:r>
              <a:rPr sz="2000" dirty="0">
                <a:solidFill>
                  <a:srgbClr val="003366"/>
                </a:solidFill>
                <a:latin typeface="Arial"/>
                <a:cs typeface="Arial"/>
              </a:rPr>
              <a:t>as </a:t>
            </a:r>
            <a:r>
              <a:rPr sz="2000" spc="-5" dirty="0">
                <a:solidFill>
                  <a:srgbClr val="003366"/>
                </a:solidFill>
                <a:latin typeface="Arial"/>
                <a:cs typeface="Arial"/>
              </a:rPr>
              <a:t>percentage </a:t>
            </a:r>
            <a:r>
              <a:rPr sz="2000" dirty="0">
                <a:solidFill>
                  <a:srgbClr val="003366"/>
                </a:solidFill>
                <a:latin typeface="Arial"/>
                <a:cs typeface="Arial"/>
              </a:rPr>
              <a:t>of  </a:t>
            </a:r>
            <a:r>
              <a:rPr sz="2000" spc="10" dirty="0">
                <a:solidFill>
                  <a:srgbClr val="003366"/>
                </a:solidFill>
                <a:latin typeface="Arial"/>
                <a:cs typeface="Arial"/>
              </a:rPr>
              <a:t>water </a:t>
            </a:r>
            <a:r>
              <a:rPr sz="2000" spc="-5" dirty="0">
                <a:solidFill>
                  <a:srgbClr val="003366"/>
                </a:solidFill>
                <a:latin typeface="Arial"/>
                <a:cs typeface="Arial"/>
              </a:rPr>
              <a:t>required </a:t>
            </a:r>
            <a:r>
              <a:rPr sz="2000" dirty="0">
                <a:solidFill>
                  <a:srgbClr val="003366"/>
                </a:solidFill>
                <a:latin typeface="Arial"/>
                <a:cs typeface="Arial"/>
              </a:rPr>
              <a:t>to </a:t>
            </a:r>
            <a:r>
              <a:rPr sz="2000" spc="-5" dirty="0">
                <a:solidFill>
                  <a:srgbClr val="003366"/>
                </a:solidFill>
                <a:latin typeface="Arial"/>
                <a:cs typeface="Arial"/>
              </a:rPr>
              <a:t>produce cement </a:t>
            </a:r>
            <a:r>
              <a:rPr sz="2000" dirty="0">
                <a:solidFill>
                  <a:srgbClr val="003366"/>
                </a:solidFill>
                <a:latin typeface="Arial"/>
                <a:cs typeface="Arial"/>
              </a:rPr>
              <a:t>paste </a:t>
            </a:r>
            <a:r>
              <a:rPr sz="2000" spc="-5" dirty="0">
                <a:solidFill>
                  <a:srgbClr val="003366"/>
                </a:solidFill>
                <a:latin typeface="Arial"/>
                <a:cs typeface="Arial"/>
              </a:rPr>
              <a:t>of standard  consistency.</a:t>
            </a:r>
            <a:endParaRPr sz="2000" dirty="0">
              <a:latin typeface="Arial"/>
              <a:cs typeface="Arial"/>
            </a:endParaRPr>
          </a:p>
          <a:p>
            <a:pPr marL="12700">
              <a:lnSpc>
                <a:spcPct val="100000"/>
              </a:lnSpc>
              <a:spcBef>
                <a:spcPts val="500"/>
              </a:spcBef>
            </a:pPr>
            <a:r>
              <a:rPr sz="2000" spc="-5" dirty="0">
                <a:solidFill>
                  <a:srgbClr val="003366"/>
                </a:solidFill>
                <a:latin typeface="Arial"/>
                <a:cs typeface="Arial"/>
              </a:rPr>
              <a:t>This is usually </a:t>
            </a:r>
            <a:r>
              <a:rPr sz="2000" dirty="0">
                <a:solidFill>
                  <a:srgbClr val="003366"/>
                </a:solidFill>
                <a:latin typeface="Arial"/>
                <a:cs typeface="Arial"/>
              </a:rPr>
              <a:t>denoted as</a:t>
            </a:r>
            <a:r>
              <a:rPr sz="2000" spc="-65" dirty="0">
                <a:solidFill>
                  <a:srgbClr val="003366"/>
                </a:solidFill>
                <a:latin typeface="Arial"/>
                <a:cs typeface="Arial"/>
              </a:rPr>
              <a:t> </a:t>
            </a:r>
            <a:r>
              <a:rPr sz="2000" spc="-5" dirty="0">
                <a:solidFill>
                  <a:srgbClr val="003366"/>
                </a:solidFill>
                <a:latin typeface="Arial"/>
                <a:cs typeface="Arial"/>
              </a:rPr>
              <a:t>‘P’.</a:t>
            </a:r>
            <a:endParaRPr sz="2000" dirty="0">
              <a:latin typeface="Arial"/>
              <a:cs typeface="Arial"/>
            </a:endParaRPr>
          </a:p>
        </p:txBody>
      </p:sp>
      <p:sp>
        <p:nvSpPr>
          <p:cNvPr id="7" name="object 7"/>
          <p:cNvSpPr txBox="1"/>
          <p:nvPr/>
        </p:nvSpPr>
        <p:spPr>
          <a:xfrm>
            <a:off x="891539" y="4732020"/>
            <a:ext cx="4034790" cy="391160"/>
          </a:xfrm>
          <a:prstGeom prst="rect">
            <a:avLst/>
          </a:prstGeom>
        </p:spPr>
        <p:txBody>
          <a:bodyPr vert="horz" wrap="square" lIns="0" tIns="12700" rIns="0" bIns="0" rtlCol="0">
            <a:spAutoFit/>
          </a:bodyPr>
          <a:lstStyle/>
          <a:p>
            <a:pPr marL="38100">
              <a:lnSpc>
                <a:spcPct val="100000"/>
              </a:lnSpc>
              <a:spcBef>
                <a:spcPts val="100"/>
              </a:spcBef>
            </a:pPr>
            <a:r>
              <a:rPr sz="2700" spc="1214" baseline="12345" dirty="0">
                <a:solidFill>
                  <a:srgbClr val="003366"/>
                </a:solidFill>
                <a:latin typeface="Symbol"/>
                <a:cs typeface="Symbol"/>
              </a:rPr>
              <a:t></a:t>
            </a:r>
            <a:r>
              <a:rPr sz="1800" spc="810" dirty="0">
                <a:solidFill>
                  <a:srgbClr val="006666"/>
                </a:solidFill>
                <a:latin typeface="Times New Roman"/>
                <a:cs typeface="Times New Roman"/>
              </a:rPr>
              <a:t> </a:t>
            </a:r>
            <a:r>
              <a:rPr sz="2400" b="1" u="heavy" spc="-10" dirty="0">
                <a:solidFill>
                  <a:srgbClr val="006666"/>
                </a:solidFill>
                <a:uFill>
                  <a:solidFill>
                    <a:srgbClr val="006666"/>
                  </a:solidFill>
                </a:uFill>
                <a:latin typeface="Arial"/>
                <a:cs typeface="Arial"/>
              </a:rPr>
              <a:t>SUITABLE</a:t>
            </a:r>
            <a:r>
              <a:rPr sz="2400" b="1" u="heavy" spc="-420" dirty="0">
                <a:solidFill>
                  <a:srgbClr val="006666"/>
                </a:solidFill>
                <a:uFill>
                  <a:solidFill>
                    <a:srgbClr val="006666"/>
                  </a:solidFill>
                </a:uFill>
                <a:latin typeface="Arial"/>
                <a:cs typeface="Arial"/>
              </a:rPr>
              <a:t> </a:t>
            </a:r>
            <a:r>
              <a:rPr sz="2400" b="1" u="heavy" spc="-5" dirty="0">
                <a:solidFill>
                  <a:srgbClr val="006666"/>
                </a:solidFill>
                <a:uFill>
                  <a:solidFill>
                    <a:srgbClr val="006666"/>
                  </a:solidFill>
                </a:uFill>
                <a:latin typeface="Arial"/>
                <a:cs typeface="Arial"/>
              </a:rPr>
              <a:t>CONDITIONS:</a:t>
            </a:r>
            <a:endParaRPr sz="2400">
              <a:latin typeface="Arial"/>
              <a:cs typeface="Arial"/>
            </a:endParaRPr>
          </a:p>
        </p:txBody>
      </p:sp>
      <p:sp>
        <p:nvSpPr>
          <p:cNvPr id="8" name="object 8"/>
          <p:cNvSpPr txBox="1"/>
          <p:nvPr/>
        </p:nvSpPr>
        <p:spPr>
          <a:xfrm>
            <a:off x="916939" y="5180329"/>
            <a:ext cx="215900" cy="622300"/>
          </a:xfrm>
          <a:prstGeom prst="rect">
            <a:avLst/>
          </a:prstGeom>
        </p:spPr>
        <p:txBody>
          <a:bodyPr vert="horz" wrap="square" lIns="0" tIns="12700" rIns="0" bIns="0" rtlCol="0">
            <a:spAutoFit/>
          </a:bodyPr>
          <a:lstStyle/>
          <a:p>
            <a:pPr marL="12700">
              <a:lnSpc>
                <a:spcPct val="100000"/>
              </a:lnSpc>
              <a:spcBef>
                <a:spcPts val="100"/>
              </a:spcBef>
            </a:pPr>
            <a:r>
              <a:rPr sz="1500" spc="675" dirty="0">
                <a:solidFill>
                  <a:srgbClr val="003366"/>
                </a:solidFill>
                <a:latin typeface="Symbol"/>
                <a:cs typeface="Symbol"/>
              </a:rPr>
              <a:t></a:t>
            </a:r>
            <a:endParaRPr sz="1500">
              <a:latin typeface="Symbol"/>
              <a:cs typeface="Symbol"/>
            </a:endParaRPr>
          </a:p>
          <a:p>
            <a:pPr marL="12700">
              <a:lnSpc>
                <a:spcPct val="100000"/>
              </a:lnSpc>
              <a:spcBef>
                <a:spcPts val="1100"/>
              </a:spcBef>
            </a:pPr>
            <a:r>
              <a:rPr sz="1500" spc="675" dirty="0">
                <a:solidFill>
                  <a:srgbClr val="003366"/>
                </a:solidFill>
                <a:latin typeface="Symbol"/>
                <a:cs typeface="Symbol"/>
              </a:rPr>
              <a:t></a:t>
            </a:r>
            <a:endParaRPr sz="1500">
              <a:latin typeface="Symbol"/>
              <a:cs typeface="Symbol"/>
            </a:endParaRPr>
          </a:p>
        </p:txBody>
      </p:sp>
      <p:sp>
        <p:nvSpPr>
          <p:cNvPr id="9" name="object 9"/>
          <p:cNvSpPr txBox="1"/>
          <p:nvPr/>
        </p:nvSpPr>
        <p:spPr>
          <a:xfrm>
            <a:off x="1259839" y="5097779"/>
            <a:ext cx="6024245" cy="722955"/>
          </a:xfrm>
          <a:prstGeom prst="rect">
            <a:avLst/>
          </a:prstGeom>
        </p:spPr>
        <p:txBody>
          <a:bodyPr vert="horz" wrap="square" lIns="0" tIns="12700" rIns="0" bIns="0" rtlCol="0">
            <a:spAutoFit/>
          </a:bodyPr>
          <a:lstStyle/>
          <a:p>
            <a:pPr marL="12700" marR="5080">
              <a:lnSpc>
                <a:spcPct val="120800"/>
              </a:lnSpc>
              <a:spcBef>
                <a:spcPts val="100"/>
              </a:spcBef>
            </a:pPr>
            <a:r>
              <a:rPr sz="2000" spc="-5" dirty="0">
                <a:solidFill>
                  <a:srgbClr val="003366"/>
                </a:solidFill>
                <a:latin typeface="Arial"/>
                <a:cs typeface="Arial"/>
              </a:rPr>
              <a:t>Conducted </a:t>
            </a:r>
            <a:r>
              <a:rPr sz="2000" dirty="0">
                <a:solidFill>
                  <a:srgbClr val="003366"/>
                </a:solidFill>
                <a:latin typeface="Arial"/>
                <a:cs typeface="Arial"/>
              </a:rPr>
              <a:t>in a </a:t>
            </a:r>
            <a:r>
              <a:rPr sz="2000" spc="-5" dirty="0">
                <a:solidFill>
                  <a:srgbClr val="003366"/>
                </a:solidFill>
                <a:latin typeface="Arial"/>
                <a:cs typeface="Arial"/>
              </a:rPr>
              <a:t>constant temperature of </a:t>
            </a:r>
            <a:r>
              <a:rPr sz="2000" dirty="0">
                <a:solidFill>
                  <a:srgbClr val="003366"/>
                </a:solidFill>
                <a:latin typeface="Arial"/>
                <a:cs typeface="Arial"/>
              </a:rPr>
              <a:t>270+20C.  Constant </a:t>
            </a:r>
            <a:r>
              <a:rPr sz="2000" spc="-5" dirty="0">
                <a:solidFill>
                  <a:srgbClr val="003366"/>
                </a:solidFill>
                <a:latin typeface="Arial"/>
                <a:cs typeface="Arial"/>
              </a:rPr>
              <a:t>Humidity</a:t>
            </a:r>
            <a:r>
              <a:rPr sz="2000" spc="-50" dirty="0">
                <a:solidFill>
                  <a:srgbClr val="003366"/>
                </a:solidFill>
                <a:latin typeface="Arial"/>
                <a:cs typeface="Arial"/>
              </a:rPr>
              <a:t> </a:t>
            </a:r>
            <a:r>
              <a:rPr sz="2000" spc="-10" dirty="0">
                <a:solidFill>
                  <a:srgbClr val="003366"/>
                </a:solidFill>
                <a:latin typeface="Arial"/>
                <a:cs typeface="Arial"/>
              </a:rPr>
              <a:t>90%.</a:t>
            </a:r>
            <a:endParaRPr sz="20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0" y="1219200"/>
            <a:ext cx="5030470" cy="566822"/>
          </a:xfrm>
          <a:prstGeom prst="rect">
            <a:avLst/>
          </a:prstGeom>
        </p:spPr>
        <p:txBody>
          <a:bodyPr vert="horz" wrap="square" lIns="0" tIns="12700" rIns="0" bIns="0" rtlCol="0">
            <a:spAutoFit/>
          </a:bodyPr>
          <a:lstStyle/>
          <a:p>
            <a:pPr marL="12700" algn="ctr">
              <a:lnSpc>
                <a:spcPct val="100000"/>
              </a:lnSpc>
              <a:spcBef>
                <a:spcPts val="100"/>
              </a:spcBef>
            </a:pPr>
            <a:r>
              <a:rPr lang="en-US" sz="3600" b="1" u="heavy" spc="-10" dirty="0" smtClean="0">
                <a:uFill>
                  <a:solidFill>
                    <a:srgbClr val="006666"/>
                  </a:solidFill>
                </a:uFill>
                <a:latin typeface="Arial"/>
                <a:cs typeface="Arial"/>
              </a:rPr>
              <a:t>3. </a:t>
            </a:r>
            <a:r>
              <a:rPr sz="3600" b="1" u="heavy" spc="-10" dirty="0" smtClean="0">
                <a:uFill>
                  <a:solidFill>
                    <a:srgbClr val="006666"/>
                  </a:solidFill>
                </a:uFill>
                <a:latin typeface="Arial"/>
                <a:cs typeface="Arial"/>
              </a:rPr>
              <a:t>Setting </a:t>
            </a:r>
            <a:r>
              <a:rPr sz="3600" b="1" u="heavy" spc="-5" dirty="0">
                <a:uFill>
                  <a:solidFill>
                    <a:srgbClr val="006666"/>
                  </a:solidFill>
                </a:uFill>
                <a:latin typeface="Arial"/>
                <a:cs typeface="Arial"/>
              </a:rPr>
              <a:t>Time</a:t>
            </a:r>
            <a:r>
              <a:rPr sz="3600" b="1" u="heavy" spc="-70" dirty="0">
                <a:uFill>
                  <a:solidFill>
                    <a:srgbClr val="006666"/>
                  </a:solidFill>
                </a:uFill>
                <a:latin typeface="Arial"/>
                <a:cs typeface="Arial"/>
              </a:rPr>
              <a:t> </a:t>
            </a:r>
            <a:r>
              <a:rPr sz="3600" b="1" u="heavy" spc="-5" dirty="0">
                <a:uFill>
                  <a:solidFill>
                    <a:srgbClr val="006666"/>
                  </a:solidFill>
                </a:uFill>
                <a:latin typeface="Arial"/>
                <a:cs typeface="Arial"/>
              </a:rPr>
              <a:t>Test:</a:t>
            </a:r>
            <a:endParaRPr sz="3600" dirty="0">
              <a:latin typeface="Arial"/>
              <a:cs typeface="Arial"/>
            </a:endParaRPr>
          </a:p>
        </p:txBody>
      </p:sp>
      <p:sp>
        <p:nvSpPr>
          <p:cNvPr id="3" name="object 3"/>
          <p:cNvSpPr txBox="1"/>
          <p:nvPr/>
        </p:nvSpPr>
        <p:spPr>
          <a:xfrm>
            <a:off x="1219200" y="2895600"/>
            <a:ext cx="7182484" cy="1423467"/>
          </a:xfrm>
          <a:prstGeom prst="rect">
            <a:avLst/>
          </a:prstGeom>
        </p:spPr>
        <p:txBody>
          <a:bodyPr vert="horz" wrap="square" lIns="0" tIns="12700" rIns="0" bIns="0" rtlCol="0">
            <a:spAutoFit/>
          </a:bodyPr>
          <a:lstStyle/>
          <a:p>
            <a:pPr marL="381000" marR="30480" indent="-342900" algn="just">
              <a:lnSpc>
                <a:spcPct val="100000"/>
              </a:lnSpc>
              <a:spcBef>
                <a:spcPts val="100"/>
              </a:spcBef>
              <a:buSzPct val="75000"/>
              <a:buFont typeface="Arial" panose="020B0604020202020204" pitchFamily="34" charset="0"/>
              <a:buChar char="•"/>
              <a:tabLst>
                <a:tab pos="381000" algn="l"/>
              </a:tabLst>
            </a:pPr>
            <a:r>
              <a:rPr sz="2000" spc="-5" dirty="0">
                <a:solidFill>
                  <a:srgbClr val="003366"/>
                </a:solidFill>
                <a:latin typeface="Arial"/>
                <a:cs typeface="Arial"/>
              </a:rPr>
              <a:t>An arbitraty division </a:t>
            </a:r>
            <a:r>
              <a:rPr sz="2000" dirty="0">
                <a:solidFill>
                  <a:srgbClr val="003366"/>
                </a:solidFill>
                <a:latin typeface="Arial"/>
                <a:cs typeface="Arial"/>
              </a:rPr>
              <a:t>has </a:t>
            </a:r>
            <a:r>
              <a:rPr sz="2000" spc="-5" dirty="0">
                <a:solidFill>
                  <a:srgbClr val="003366"/>
                </a:solidFill>
                <a:latin typeface="Arial"/>
                <a:cs typeface="Arial"/>
              </a:rPr>
              <a:t>been </a:t>
            </a:r>
            <a:r>
              <a:rPr sz="2000" dirty="0">
                <a:solidFill>
                  <a:srgbClr val="003366"/>
                </a:solidFill>
                <a:latin typeface="Arial"/>
                <a:cs typeface="Arial"/>
              </a:rPr>
              <a:t>made </a:t>
            </a:r>
            <a:r>
              <a:rPr sz="2000" spc="-5" dirty="0">
                <a:solidFill>
                  <a:srgbClr val="003366"/>
                </a:solidFill>
                <a:latin typeface="Arial"/>
                <a:cs typeface="Arial"/>
              </a:rPr>
              <a:t>for the  setting </a:t>
            </a:r>
            <a:r>
              <a:rPr sz="2000" dirty="0">
                <a:solidFill>
                  <a:srgbClr val="003366"/>
                </a:solidFill>
                <a:latin typeface="Arial"/>
                <a:cs typeface="Arial"/>
              </a:rPr>
              <a:t>time </a:t>
            </a:r>
            <a:r>
              <a:rPr sz="2000" spc="-5" dirty="0">
                <a:solidFill>
                  <a:srgbClr val="003366"/>
                </a:solidFill>
                <a:latin typeface="Arial"/>
                <a:cs typeface="Arial"/>
              </a:rPr>
              <a:t>of</a:t>
            </a:r>
            <a:r>
              <a:rPr sz="2000" spc="5" dirty="0">
                <a:solidFill>
                  <a:srgbClr val="003366"/>
                </a:solidFill>
                <a:latin typeface="Arial"/>
                <a:cs typeface="Arial"/>
              </a:rPr>
              <a:t> </a:t>
            </a:r>
            <a:r>
              <a:rPr sz="2000" dirty="0">
                <a:solidFill>
                  <a:srgbClr val="003366"/>
                </a:solidFill>
                <a:latin typeface="Arial"/>
                <a:cs typeface="Arial"/>
              </a:rPr>
              <a:t>cement.</a:t>
            </a:r>
            <a:endParaRPr sz="2000" dirty="0">
              <a:latin typeface="Arial"/>
              <a:cs typeface="Arial"/>
            </a:endParaRPr>
          </a:p>
          <a:p>
            <a:pPr marL="381000" indent="-342900" algn="just">
              <a:lnSpc>
                <a:spcPct val="100000"/>
              </a:lnSpc>
              <a:spcBef>
                <a:spcPts val="690"/>
              </a:spcBef>
              <a:buSzPct val="75000"/>
              <a:buFont typeface="Arial" panose="020B0604020202020204" pitchFamily="34" charset="0"/>
              <a:buChar char="•"/>
              <a:tabLst>
                <a:tab pos="381000" algn="l"/>
              </a:tabLst>
            </a:pPr>
            <a:r>
              <a:rPr sz="2000" spc="-5" dirty="0">
                <a:solidFill>
                  <a:srgbClr val="003366"/>
                </a:solidFill>
                <a:latin typeface="Arial"/>
                <a:cs typeface="Arial"/>
              </a:rPr>
              <a:t>Initial </a:t>
            </a:r>
            <a:r>
              <a:rPr sz="2000" dirty="0">
                <a:solidFill>
                  <a:srgbClr val="003366"/>
                </a:solidFill>
                <a:latin typeface="Arial"/>
                <a:cs typeface="Arial"/>
              </a:rPr>
              <a:t>setting time</a:t>
            </a:r>
            <a:r>
              <a:rPr sz="2000" spc="-10" dirty="0">
                <a:solidFill>
                  <a:srgbClr val="003366"/>
                </a:solidFill>
                <a:latin typeface="Arial"/>
                <a:cs typeface="Arial"/>
              </a:rPr>
              <a:t> </a:t>
            </a:r>
            <a:r>
              <a:rPr sz="2000" dirty="0">
                <a:solidFill>
                  <a:srgbClr val="003366"/>
                </a:solidFill>
                <a:latin typeface="Arial"/>
                <a:cs typeface="Arial"/>
              </a:rPr>
              <a:t>&amp;</a:t>
            </a:r>
            <a:endParaRPr sz="2000" dirty="0">
              <a:latin typeface="Arial"/>
              <a:cs typeface="Arial"/>
            </a:endParaRPr>
          </a:p>
          <a:p>
            <a:pPr marL="381000" indent="-342900" algn="just">
              <a:lnSpc>
                <a:spcPct val="100000"/>
              </a:lnSpc>
              <a:spcBef>
                <a:spcPts val="700"/>
              </a:spcBef>
              <a:buSzPct val="75000"/>
              <a:buFont typeface="Arial" panose="020B0604020202020204" pitchFamily="34" charset="0"/>
              <a:buChar char="•"/>
              <a:tabLst>
                <a:tab pos="381000" algn="l"/>
              </a:tabLst>
            </a:pPr>
            <a:r>
              <a:rPr sz="2000" spc="-5" dirty="0">
                <a:solidFill>
                  <a:srgbClr val="003366"/>
                </a:solidFill>
                <a:latin typeface="Arial"/>
                <a:cs typeface="Arial"/>
              </a:rPr>
              <a:t>Final </a:t>
            </a:r>
            <a:r>
              <a:rPr sz="2000" dirty="0">
                <a:solidFill>
                  <a:srgbClr val="003366"/>
                </a:solidFill>
                <a:latin typeface="Arial"/>
                <a:cs typeface="Arial"/>
              </a:rPr>
              <a:t>setting</a:t>
            </a:r>
            <a:r>
              <a:rPr sz="2000" spc="-10" dirty="0">
                <a:solidFill>
                  <a:srgbClr val="003366"/>
                </a:solidFill>
                <a:latin typeface="Arial"/>
                <a:cs typeface="Arial"/>
              </a:rPr>
              <a:t> </a:t>
            </a:r>
            <a:r>
              <a:rPr sz="2000" spc="-5" dirty="0">
                <a:solidFill>
                  <a:srgbClr val="003366"/>
                </a:solidFill>
                <a:latin typeface="Arial"/>
                <a:cs typeface="Arial"/>
              </a:rPr>
              <a:t>time.</a:t>
            </a:r>
            <a:endParaRPr sz="20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1710" y="1225550"/>
            <a:ext cx="4938395" cy="574040"/>
          </a:xfrm>
          <a:prstGeom prst="rect">
            <a:avLst/>
          </a:prstGeom>
        </p:spPr>
        <p:txBody>
          <a:bodyPr vert="horz" wrap="square" lIns="0" tIns="12700" rIns="0" bIns="0" rtlCol="0">
            <a:spAutoFit/>
          </a:bodyPr>
          <a:lstStyle/>
          <a:p>
            <a:pPr marL="12700">
              <a:lnSpc>
                <a:spcPct val="100000"/>
              </a:lnSpc>
              <a:spcBef>
                <a:spcPts val="100"/>
              </a:spcBef>
            </a:pPr>
            <a:r>
              <a:rPr sz="3600" b="1" u="heavy" spc="-10" dirty="0">
                <a:uFill>
                  <a:solidFill>
                    <a:srgbClr val="006666"/>
                  </a:solidFill>
                </a:uFill>
                <a:latin typeface="Arial"/>
                <a:cs typeface="Arial"/>
              </a:rPr>
              <a:t>INITIAL </a:t>
            </a:r>
            <a:r>
              <a:rPr sz="3600" b="1" u="heavy" spc="-5" dirty="0">
                <a:uFill>
                  <a:solidFill>
                    <a:srgbClr val="006666"/>
                  </a:solidFill>
                </a:uFill>
                <a:latin typeface="Arial"/>
                <a:cs typeface="Arial"/>
              </a:rPr>
              <a:t>SETTING</a:t>
            </a:r>
            <a:r>
              <a:rPr sz="3600" b="1" u="heavy" spc="-90" dirty="0">
                <a:uFill>
                  <a:solidFill>
                    <a:srgbClr val="006666"/>
                  </a:solidFill>
                </a:uFill>
                <a:latin typeface="Arial"/>
                <a:cs typeface="Arial"/>
              </a:rPr>
              <a:t> </a:t>
            </a:r>
            <a:r>
              <a:rPr sz="3600" b="1" u="heavy" spc="-15" dirty="0">
                <a:uFill>
                  <a:solidFill>
                    <a:srgbClr val="006666"/>
                  </a:solidFill>
                </a:uFill>
                <a:latin typeface="Arial"/>
                <a:cs typeface="Arial"/>
              </a:rPr>
              <a:t>TIME</a:t>
            </a:r>
            <a:endParaRPr sz="3600">
              <a:latin typeface="Arial"/>
              <a:cs typeface="Arial"/>
            </a:endParaRPr>
          </a:p>
        </p:txBody>
      </p:sp>
      <p:sp>
        <p:nvSpPr>
          <p:cNvPr id="3" name="object 3"/>
          <p:cNvSpPr txBox="1"/>
          <p:nvPr/>
        </p:nvSpPr>
        <p:spPr>
          <a:xfrm>
            <a:off x="1143000" y="3048000"/>
            <a:ext cx="7440930" cy="2039020"/>
          </a:xfrm>
          <a:prstGeom prst="rect">
            <a:avLst/>
          </a:prstGeom>
        </p:spPr>
        <p:txBody>
          <a:bodyPr vert="horz" wrap="square" lIns="0" tIns="12700" rIns="0" bIns="0" rtlCol="0">
            <a:spAutoFit/>
          </a:bodyPr>
          <a:lstStyle/>
          <a:p>
            <a:pPr marL="381000" marR="30480" indent="-342900" algn="just">
              <a:lnSpc>
                <a:spcPct val="100000"/>
              </a:lnSpc>
              <a:spcBef>
                <a:spcPts val="100"/>
              </a:spcBef>
              <a:buSzPct val="75000"/>
              <a:buFont typeface="Arial" panose="020B0604020202020204" pitchFamily="34" charset="0"/>
              <a:buChar char="•"/>
              <a:tabLst>
                <a:tab pos="381000" algn="l"/>
              </a:tabLst>
            </a:pPr>
            <a:r>
              <a:rPr sz="2000" spc="-10" dirty="0">
                <a:solidFill>
                  <a:srgbClr val="003366"/>
                </a:solidFill>
                <a:latin typeface="Arial"/>
                <a:cs typeface="Arial"/>
              </a:rPr>
              <a:t>The </a:t>
            </a:r>
            <a:r>
              <a:rPr sz="2000" spc="5" dirty="0">
                <a:solidFill>
                  <a:srgbClr val="003366"/>
                </a:solidFill>
                <a:latin typeface="Arial"/>
                <a:cs typeface="Arial"/>
              </a:rPr>
              <a:t>time </a:t>
            </a:r>
            <a:r>
              <a:rPr sz="2000" spc="-5" dirty="0">
                <a:solidFill>
                  <a:srgbClr val="003366"/>
                </a:solidFill>
                <a:latin typeface="Arial"/>
                <a:cs typeface="Arial"/>
              </a:rPr>
              <a:t>elapsed </a:t>
            </a:r>
            <a:r>
              <a:rPr sz="2000" spc="-10" dirty="0">
                <a:solidFill>
                  <a:srgbClr val="003366"/>
                </a:solidFill>
                <a:latin typeface="Arial"/>
                <a:cs typeface="Arial"/>
              </a:rPr>
              <a:t>between </a:t>
            </a:r>
            <a:r>
              <a:rPr sz="2000" spc="-5" dirty="0">
                <a:solidFill>
                  <a:srgbClr val="003366"/>
                </a:solidFill>
                <a:latin typeface="Arial"/>
                <a:cs typeface="Arial"/>
              </a:rPr>
              <a:t>the </a:t>
            </a:r>
            <a:r>
              <a:rPr sz="2000" dirty="0">
                <a:solidFill>
                  <a:srgbClr val="003366"/>
                </a:solidFill>
                <a:latin typeface="Arial"/>
                <a:cs typeface="Arial"/>
              </a:rPr>
              <a:t>moment </a:t>
            </a:r>
            <a:r>
              <a:rPr sz="2000" spc="-5" dirty="0">
                <a:solidFill>
                  <a:srgbClr val="003366"/>
                </a:solidFill>
                <a:latin typeface="Arial"/>
                <a:cs typeface="Arial"/>
              </a:rPr>
              <a:t>that  the </a:t>
            </a:r>
            <a:r>
              <a:rPr sz="2000" spc="-10" dirty="0">
                <a:solidFill>
                  <a:srgbClr val="003366"/>
                </a:solidFill>
                <a:latin typeface="Arial"/>
                <a:cs typeface="Arial"/>
              </a:rPr>
              <a:t>water </a:t>
            </a:r>
            <a:r>
              <a:rPr sz="2000" spc="-5" dirty="0">
                <a:solidFill>
                  <a:srgbClr val="003366"/>
                </a:solidFill>
                <a:latin typeface="Arial"/>
                <a:cs typeface="Arial"/>
              </a:rPr>
              <a:t>is added </a:t>
            </a:r>
            <a:r>
              <a:rPr sz="2000" dirty="0">
                <a:solidFill>
                  <a:srgbClr val="003366"/>
                </a:solidFill>
                <a:latin typeface="Arial"/>
                <a:cs typeface="Arial"/>
              </a:rPr>
              <a:t>to the cement, to </a:t>
            </a:r>
            <a:r>
              <a:rPr sz="2000" spc="-5" dirty="0">
                <a:solidFill>
                  <a:srgbClr val="003366"/>
                </a:solidFill>
                <a:latin typeface="Arial"/>
                <a:cs typeface="Arial"/>
              </a:rPr>
              <a:t>the </a:t>
            </a:r>
            <a:r>
              <a:rPr sz="2000" dirty="0">
                <a:solidFill>
                  <a:srgbClr val="003366"/>
                </a:solidFill>
                <a:latin typeface="Arial"/>
                <a:cs typeface="Arial"/>
              </a:rPr>
              <a:t>time  </a:t>
            </a:r>
            <a:r>
              <a:rPr sz="2000" spc="-5" dirty="0">
                <a:solidFill>
                  <a:srgbClr val="003366"/>
                </a:solidFill>
                <a:latin typeface="Arial"/>
                <a:cs typeface="Arial"/>
              </a:rPr>
              <a:t>that the paste </a:t>
            </a:r>
            <a:r>
              <a:rPr sz="2000" dirty="0">
                <a:solidFill>
                  <a:srgbClr val="003366"/>
                </a:solidFill>
                <a:latin typeface="Arial"/>
                <a:cs typeface="Arial"/>
              </a:rPr>
              <a:t>starts </a:t>
            </a:r>
            <a:r>
              <a:rPr sz="2000" spc="-5" dirty="0">
                <a:solidFill>
                  <a:srgbClr val="003366"/>
                </a:solidFill>
                <a:latin typeface="Arial"/>
                <a:cs typeface="Arial"/>
              </a:rPr>
              <a:t>losing its</a:t>
            </a:r>
            <a:r>
              <a:rPr sz="2000" spc="10" dirty="0">
                <a:solidFill>
                  <a:srgbClr val="003366"/>
                </a:solidFill>
                <a:latin typeface="Arial"/>
                <a:cs typeface="Arial"/>
              </a:rPr>
              <a:t> </a:t>
            </a:r>
            <a:r>
              <a:rPr sz="2000" spc="-5" dirty="0">
                <a:solidFill>
                  <a:srgbClr val="003366"/>
                </a:solidFill>
                <a:latin typeface="Arial"/>
                <a:cs typeface="Arial"/>
              </a:rPr>
              <a:t>plasticity.</a:t>
            </a:r>
            <a:endParaRPr sz="2000" dirty="0">
              <a:latin typeface="Arial"/>
              <a:cs typeface="Arial"/>
            </a:endParaRPr>
          </a:p>
          <a:p>
            <a:pPr marL="381000" marR="33655" indent="-342900" algn="just">
              <a:lnSpc>
                <a:spcPct val="100000"/>
              </a:lnSpc>
              <a:spcBef>
                <a:spcPts val="690"/>
              </a:spcBef>
              <a:buSzPct val="75000"/>
              <a:buFont typeface="Arial" panose="020B0604020202020204" pitchFamily="34" charset="0"/>
              <a:buChar char="•"/>
              <a:tabLst>
                <a:tab pos="381000" algn="l"/>
              </a:tabLst>
            </a:pPr>
            <a:r>
              <a:rPr sz="2000" spc="-5" dirty="0">
                <a:solidFill>
                  <a:srgbClr val="003366"/>
                </a:solidFill>
                <a:latin typeface="Arial"/>
                <a:cs typeface="Arial"/>
              </a:rPr>
              <a:t>Normally </a:t>
            </a:r>
            <a:r>
              <a:rPr sz="2000" dirty="0">
                <a:solidFill>
                  <a:srgbClr val="003366"/>
                </a:solidFill>
                <a:latin typeface="Arial"/>
                <a:cs typeface="Arial"/>
              </a:rPr>
              <a:t>a minimum </a:t>
            </a:r>
            <a:r>
              <a:rPr sz="2000" spc="-5" dirty="0">
                <a:solidFill>
                  <a:srgbClr val="003366"/>
                </a:solidFill>
                <a:latin typeface="Arial"/>
                <a:cs typeface="Arial"/>
              </a:rPr>
              <a:t>of </a:t>
            </a:r>
            <a:r>
              <a:rPr sz="2000" dirty="0">
                <a:solidFill>
                  <a:srgbClr val="003366"/>
                </a:solidFill>
                <a:latin typeface="Arial"/>
                <a:cs typeface="Arial"/>
              </a:rPr>
              <a:t>30min </a:t>
            </a:r>
            <a:r>
              <a:rPr sz="2000" spc="-5" dirty="0">
                <a:solidFill>
                  <a:srgbClr val="003366"/>
                </a:solidFill>
                <a:latin typeface="Arial"/>
                <a:cs typeface="Arial"/>
              </a:rPr>
              <a:t>has  maintained for mixing </a:t>
            </a:r>
            <a:r>
              <a:rPr sz="2000" dirty="0">
                <a:solidFill>
                  <a:srgbClr val="003366"/>
                </a:solidFill>
                <a:latin typeface="Arial"/>
                <a:cs typeface="Arial"/>
              </a:rPr>
              <a:t>&amp; </a:t>
            </a:r>
            <a:r>
              <a:rPr sz="2000" spc="-5" dirty="0">
                <a:solidFill>
                  <a:srgbClr val="003366"/>
                </a:solidFill>
                <a:latin typeface="Arial"/>
                <a:cs typeface="Arial"/>
              </a:rPr>
              <a:t>handling</a:t>
            </a:r>
            <a:r>
              <a:rPr sz="2000" spc="-20" dirty="0">
                <a:solidFill>
                  <a:srgbClr val="003366"/>
                </a:solidFill>
                <a:latin typeface="Arial"/>
                <a:cs typeface="Arial"/>
              </a:rPr>
              <a:t> </a:t>
            </a:r>
            <a:r>
              <a:rPr sz="2000" spc="-5" dirty="0">
                <a:solidFill>
                  <a:srgbClr val="003366"/>
                </a:solidFill>
                <a:latin typeface="Arial"/>
                <a:cs typeface="Arial"/>
              </a:rPr>
              <a:t>operations.</a:t>
            </a:r>
            <a:endParaRPr sz="2000" dirty="0">
              <a:latin typeface="Arial"/>
              <a:cs typeface="Arial"/>
            </a:endParaRPr>
          </a:p>
          <a:p>
            <a:pPr marL="381000" indent="-342900" algn="just">
              <a:lnSpc>
                <a:spcPct val="100000"/>
              </a:lnSpc>
              <a:spcBef>
                <a:spcPts val="700"/>
              </a:spcBef>
              <a:buSzPct val="75000"/>
              <a:buFont typeface="Arial" panose="020B0604020202020204" pitchFamily="34" charset="0"/>
              <a:buChar char="•"/>
              <a:tabLst>
                <a:tab pos="381000" algn="l"/>
              </a:tabLst>
            </a:pPr>
            <a:r>
              <a:rPr sz="2000" dirty="0">
                <a:solidFill>
                  <a:srgbClr val="003366"/>
                </a:solidFill>
                <a:latin typeface="Arial"/>
                <a:cs typeface="Arial"/>
              </a:rPr>
              <a:t>It should not </a:t>
            </a:r>
            <a:r>
              <a:rPr sz="2000" spc="5" dirty="0">
                <a:solidFill>
                  <a:srgbClr val="003366"/>
                </a:solidFill>
                <a:latin typeface="Arial"/>
                <a:cs typeface="Arial"/>
              </a:rPr>
              <a:t>be </a:t>
            </a:r>
            <a:r>
              <a:rPr sz="2000" spc="-5" dirty="0">
                <a:solidFill>
                  <a:srgbClr val="003366"/>
                </a:solidFill>
                <a:latin typeface="Arial"/>
                <a:cs typeface="Arial"/>
              </a:rPr>
              <a:t>less than</a:t>
            </a:r>
            <a:r>
              <a:rPr sz="2000" spc="-45" dirty="0">
                <a:solidFill>
                  <a:srgbClr val="003366"/>
                </a:solidFill>
                <a:latin typeface="Arial"/>
                <a:cs typeface="Arial"/>
              </a:rPr>
              <a:t> </a:t>
            </a:r>
            <a:r>
              <a:rPr sz="2000" spc="-5" dirty="0">
                <a:solidFill>
                  <a:srgbClr val="003366"/>
                </a:solidFill>
                <a:latin typeface="Arial"/>
                <a:cs typeface="Arial"/>
              </a:rPr>
              <a:t>30min.</a:t>
            </a:r>
            <a:endParaRPr sz="20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8710" y="1225550"/>
            <a:ext cx="4684395" cy="574040"/>
          </a:xfrm>
          <a:prstGeom prst="rect">
            <a:avLst/>
          </a:prstGeom>
        </p:spPr>
        <p:txBody>
          <a:bodyPr vert="horz" wrap="square" lIns="0" tIns="12700" rIns="0" bIns="0" rtlCol="0">
            <a:spAutoFit/>
          </a:bodyPr>
          <a:lstStyle/>
          <a:p>
            <a:pPr marL="12700">
              <a:lnSpc>
                <a:spcPct val="100000"/>
              </a:lnSpc>
              <a:spcBef>
                <a:spcPts val="100"/>
              </a:spcBef>
            </a:pPr>
            <a:r>
              <a:rPr sz="3600" b="1" u="heavy" spc="-5" dirty="0">
                <a:uFill>
                  <a:solidFill>
                    <a:srgbClr val="006666"/>
                  </a:solidFill>
                </a:uFill>
                <a:latin typeface="Arial"/>
                <a:cs typeface="Arial"/>
              </a:rPr>
              <a:t>FINAL </a:t>
            </a:r>
            <a:r>
              <a:rPr sz="3600" b="1" u="heavy" spc="-10" dirty="0">
                <a:uFill>
                  <a:solidFill>
                    <a:srgbClr val="006666"/>
                  </a:solidFill>
                </a:uFill>
                <a:latin typeface="Arial"/>
                <a:cs typeface="Arial"/>
              </a:rPr>
              <a:t>SETTING</a:t>
            </a:r>
            <a:r>
              <a:rPr sz="3600" b="1" u="heavy" spc="-100" dirty="0">
                <a:uFill>
                  <a:solidFill>
                    <a:srgbClr val="006666"/>
                  </a:solidFill>
                </a:uFill>
                <a:latin typeface="Arial"/>
                <a:cs typeface="Arial"/>
              </a:rPr>
              <a:t> </a:t>
            </a:r>
            <a:r>
              <a:rPr sz="3600" b="1" u="heavy" spc="-15" dirty="0">
                <a:uFill>
                  <a:solidFill>
                    <a:srgbClr val="006666"/>
                  </a:solidFill>
                </a:uFill>
                <a:latin typeface="Arial"/>
                <a:cs typeface="Arial"/>
              </a:rPr>
              <a:t>TIME</a:t>
            </a:r>
            <a:endParaRPr sz="3600">
              <a:latin typeface="Arial"/>
              <a:cs typeface="Arial"/>
            </a:endParaRPr>
          </a:p>
        </p:txBody>
      </p:sp>
      <p:sp>
        <p:nvSpPr>
          <p:cNvPr id="3" name="object 3"/>
          <p:cNvSpPr txBox="1"/>
          <p:nvPr/>
        </p:nvSpPr>
        <p:spPr>
          <a:xfrm>
            <a:off x="990599" y="2819400"/>
            <a:ext cx="7460615" cy="1641475"/>
          </a:xfrm>
          <a:prstGeom prst="rect">
            <a:avLst/>
          </a:prstGeom>
        </p:spPr>
        <p:txBody>
          <a:bodyPr vert="horz" wrap="square" lIns="0" tIns="12700" rIns="0" bIns="0" rtlCol="0">
            <a:spAutoFit/>
          </a:bodyPr>
          <a:lstStyle/>
          <a:p>
            <a:pPr marL="381000" marR="30480" indent="-342900" algn="just">
              <a:lnSpc>
                <a:spcPct val="100000"/>
              </a:lnSpc>
              <a:spcBef>
                <a:spcPts val="100"/>
              </a:spcBef>
              <a:buSzPct val="75000"/>
              <a:buFont typeface="Arial" panose="020B0604020202020204" pitchFamily="34" charset="0"/>
              <a:buChar char="•"/>
              <a:tabLst>
                <a:tab pos="381000" algn="l"/>
              </a:tabLst>
            </a:pPr>
            <a:r>
              <a:rPr sz="2000" spc="-10" dirty="0">
                <a:solidFill>
                  <a:srgbClr val="003366"/>
                </a:solidFill>
                <a:latin typeface="Arial"/>
                <a:cs typeface="Arial"/>
              </a:rPr>
              <a:t>The </a:t>
            </a:r>
            <a:r>
              <a:rPr sz="2000" spc="5" dirty="0">
                <a:solidFill>
                  <a:srgbClr val="003366"/>
                </a:solidFill>
                <a:latin typeface="Arial"/>
                <a:cs typeface="Arial"/>
              </a:rPr>
              <a:t>time </a:t>
            </a:r>
            <a:r>
              <a:rPr sz="2000" spc="-5" dirty="0">
                <a:solidFill>
                  <a:srgbClr val="003366"/>
                </a:solidFill>
                <a:latin typeface="Arial"/>
                <a:cs typeface="Arial"/>
              </a:rPr>
              <a:t>elapsed </a:t>
            </a:r>
            <a:r>
              <a:rPr sz="2000" spc="-10" dirty="0">
                <a:solidFill>
                  <a:srgbClr val="003366"/>
                </a:solidFill>
                <a:latin typeface="Arial"/>
                <a:cs typeface="Arial"/>
              </a:rPr>
              <a:t>between </a:t>
            </a:r>
            <a:r>
              <a:rPr sz="2000" spc="-5" dirty="0">
                <a:solidFill>
                  <a:srgbClr val="003366"/>
                </a:solidFill>
                <a:latin typeface="Arial"/>
                <a:cs typeface="Arial"/>
              </a:rPr>
              <a:t>the </a:t>
            </a:r>
            <a:r>
              <a:rPr sz="2000" dirty="0">
                <a:solidFill>
                  <a:srgbClr val="003366"/>
                </a:solidFill>
                <a:latin typeface="Arial"/>
                <a:cs typeface="Arial"/>
              </a:rPr>
              <a:t>moment </a:t>
            </a:r>
            <a:r>
              <a:rPr sz="2000" spc="-5" dirty="0">
                <a:solidFill>
                  <a:srgbClr val="003366"/>
                </a:solidFill>
                <a:latin typeface="Arial"/>
                <a:cs typeface="Arial"/>
              </a:rPr>
              <a:t>the  </a:t>
            </a:r>
            <a:r>
              <a:rPr sz="2000" spc="-10" dirty="0">
                <a:solidFill>
                  <a:srgbClr val="003366"/>
                </a:solidFill>
                <a:latin typeface="Arial"/>
                <a:cs typeface="Arial"/>
              </a:rPr>
              <a:t>water </a:t>
            </a:r>
            <a:r>
              <a:rPr sz="2000" spc="-5" dirty="0">
                <a:solidFill>
                  <a:srgbClr val="003366"/>
                </a:solidFill>
                <a:latin typeface="Arial"/>
                <a:cs typeface="Arial"/>
              </a:rPr>
              <a:t>is added </a:t>
            </a:r>
            <a:r>
              <a:rPr sz="2000" dirty="0">
                <a:solidFill>
                  <a:srgbClr val="003366"/>
                </a:solidFill>
                <a:latin typeface="Arial"/>
                <a:cs typeface="Arial"/>
              </a:rPr>
              <a:t>to the cement, </a:t>
            </a:r>
            <a:r>
              <a:rPr sz="2000" spc="-5" dirty="0">
                <a:solidFill>
                  <a:srgbClr val="003366"/>
                </a:solidFill>
                <a:latin typeface="Arial"/>
                <a:cs typeface="Arial"/>
              </a:rPr>
              <a:t>and the </a:t>
            </a:r>
            <a:r>
              <a:rPr sz="2000" spc="5" dirty="0">
                <a:solidFill>
                  <a:srgbClr val="003366"/>
                </a:solidFill>
                <a:latin typeface="Arial"/>
                <a:cs typeface="Arial"/>
              </a:rPr>
              <a:t>time  </a:t>
            </a:r>
            <a:r>
              <a:rPr sz="2000" spc="-10" dirty="0">
                <a:solidFill>
                  <a:srgbClr val="003366"/>
                </a:solidFill>
                <a:latin typeface="Arial"/>
                <a:cs typeface="Arial"/>
              </a:rPr>
              <a:t>when </a:t>
            </a:r>
            <a:r>
              <a:rPr sz="2000" spc="-5" dirty="0">
                <a:solidFill>
                  <a:srgbClr val="003366"/>
                </a:solidFill>
                <a:latin typeface="Arial"/>
                <a:cs typeface="Arial"/>
              </a:rPr>
              <a:t>the paste has </a:t>
            </a:r>
            <a:r>
              <a:rPr sz="2000" dirty="0">
                <a:solidFill>
                  <a:srgbClr val="003366"/>
                </a:solidFill>
                <a:latin typeface="Arial"/>
                <a:cs typeface="Arial"/>
              </a:rPr>
              <a:t>completely </a:t>
            </a:r>
            <a:r>
              <a:rPr sz="2000" spc="-5" dirty="0">
                <a:solidFill>
                  <a:srgbClr val="003366"/>
                </a:solidFill>
                <a:latin typeface="Arial"/>
                <a:cs typeface="Arial"/>
              </a:rPr>
              <a:t>lost </a:t>
            </a:r>
            <a:r>
              <a:rPr sz="2000" dirty="0">
                <a:solidFill>
                  <a:srgbClr val="003366"/>
                </a:solidFill>
                <a:latin typeface="Arial"/>
                <a:cs typeface="Arial"/>
              </a:rPr>
              <a:t>its  </a:t>
            </a:r>
            <a:r>
              <a:rPr sz="2000" spc="-5" dirty="0">
                <a:solidFill>
                  <a:srgbClr val="003366"/>
                </a:solidFill>
                <a:latin typeface="Arial"/>
                <a:cs typeface="Arial"/>
              </a:rPr>
              <a:t>plasticity and has attained sufficient </a:t>
            </a:r>
            <a:r>
              <a:rPr sz="2000" dirty="0">
                <a:solidFill>
                  <a:srgbClr val="003366"/>
                </a:solidFill>
                <a:latin typeface="Arial"/>
                <a:cs typeface="Arial"/>
              </a:rPr>
              <a:t>firmness  to </a:t>
            </a:r>
            <a:r>
              <a:rPr sz="2000" spc="-5" dirty="0">
                <a:solidFill>
                  <a:srgbClr val="003366"/>
                </a:solidFill>
                <a:latin typeface="Arial"/>
                <a:cs typeface="Arial"/>
              </a:rPr>
              <a:t>resist </a:t>
            </a:r>
            <a:r>
              <a:rPr sz="2000" dirty="0">
                <a:solidFill>
                  <a:srgbClr val="003366"/>
                </a:solidFill>
                <a:latin typeface="Arial"/>
                <a:cs typeface="Arial"/>
              </a:rPr>
              <a:t>certain </a:t>
            </a:r>
            <a:r>
              <a:rPr sz="2000" spc="-5" dirty="0">
                <a:solidFill>
                  <a:srgbClr val="003366"/>
                </a:solidFill>
                <a:latin typeface="Arial"/>
                <a:cs typeface="Arial"/>
              </a:rPr>
              <a:t>definite</a:t>
            </a:r>
            <a:r>
              <a:rPr sz="2000" spc="-25" dirty="0">
                <a:solidFill>
                  <a:srgbClr val="003366"/>
                </a:solidFill>
                <a:latin typeface="Arial"/>
                <a:cs typeface="Arial"/>
              </a:rPr>
              <a:t> </a:t>
            </a:r>
            <a:r>
              <a:rPr sz="2000" spc="-5" dirty="0">
                <a:solidFill>
                  <a:srgbClr val="003366"/>
                </a:solidFill>
                <a:latin typeface="Arial"/>
                <a:cs typeface="Arial"/>
              </a:rPr>
              <a:t>pressure.</a:t>
            </a:r>
            <a:endParaRPr sz="2000" dirty="0">
              <a:latin typeface="Arial"/>
              <a:cs typeface="Arial"/>
            </a:endParaRPr>
          </a:p>
          <a:p>
            <a:pPr marL="381000" indent="-342900" algn="just">
              <a:lnSpc>
                <a:spcPct val="100000"/>
              </a:lnSpc>
              <a:spcBef>
                <a:spcPts val="690"/>
              </a:spcBef>
              <a:buSzPct val="75000"/>
              <a:buFont typeface="Arial" panose="020B0604020202020204" pitchFamily="34" charset="0"/>
              <a:buChar char="•"/>
              <a:tabLst>
                <a:tab pos="381000" algn="l"/>
              </a:tabLst>
            </a:pPr>
            <a:r>
              <a:rPr sz="2000" dirty="0">
                <a:solidFill>
                  <a:srgbClr val="003366"/>
                </a:solidFill>
                <a:latin typeface="Arial"/>
                <a:cs typeface="Arial"/>
              </a:rPr>
              <a:t>It should not </a:t>
            </a:r>
            <a:r>
              <a:rPr sz="2000" spc="-5" dirty="0">
                <a:solidFill>
                  <a:srgbClr val="003366"/>
                </a:solidFill>
                <a:latin typeface="Arial"/>
                <a:cs typeface="Arial"/>
              </a:rPr>
              <a:t>exceed</a:t>
            </a:r>
            <a:r>
              <a:rPr sz="2000" spc="-30" dirty="0">
                <a:solidFill>
                  <a:srgbClr val="003366"/>
                </a:solidFill>
                <a:latin typeface="Arial"/>
                <a:cs typeface="Arial"/>
              </a:rPr>
              <a:t> </a:t>
            </a:r>
            <a:r>
              <a:rPr sz="2000" spc="-5" dirty="0">
                <a:solidFill>
                  <a:srgbClr val="003366"/>
                </a:solidFill>
                <a:latin typeface="Arial"/>
                <a:cs typeface="Arial"/>
              </a:rPr>
              <a:t>10hours</a:t>
            </a:r>
            <a:r>
              <a:rPr sz="2000" spc="-5" dirty="0" smtClean="0">
                <a:solidFill>
                  <a:srgbClr val="003366"/>
                </a:solidFill>
                <a:latin typeface="Arial"/>
                <a:cs typeface="Arial"/>
              </a:rPr>
              <a:t>.</a:t>
            </a:r>
            <a:endParaRPr sz="20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1047</Words>
  <Application>Microsoft Office PowerPoint</Application>
  <PresentationFormat>On-screen Show (4:3)</PresentationFormat>
  <Paragraphs>132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Times New Roman</vt:lpstr>
      <vt:lpstr>Office Theme</vt:lpstr>
      <vt:lpstr>Testing of Cement</vt:lpstr>
      <vt:lpstr>1. Field Testing</vt:lpstr>
      <vt:lpstr>2. Standard Consistency Test</vt:lpstr>
      <vt:lpstr>Vicat Plunger</vt:lpstr>
      <vt:lpstr>PROCEDURE:</vt:lpstr>
      <vt:lpstr>PROCEDURE:</vt:lpstr>
      <vt:lpstr>3. Setting Time Test:</vt:lpstr>
      <vt:lpstr>INITIAL SETTING TIME</vt:lpstr>
      <vt:lpstr>FINAL SETTING TIME</vt:lpstr>
      <vt:lpstr>4. FINENESS TEST</vt:lpstr>
      <vt:lpstr>5. SIEVE TEST</vt:lpstr>
      <vt:lpstr>6. SOUNDNESS TEST</vt:lpstr>
      <vt:lpstr>APPARATUS FOR SOUDNESS TEST</vt:lpstr>
      <vt:lpstr>APPARATUS OF SOUNDNESS TEST</vt:lpstr>
      <vt:lpstr>7. STRENGTH TEST</vt:lpstr>
      <vt:lpstr>PROCEDURE</vt:lpstr>
      <vt:lpstr>8. Heat of hydration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of Cement</dc:title>
  <cp:lastModifiedBy>Usman Ismail</cp:lastModifiedBy>
  <cp:revision>8</cp:revision>
  <dcterms:created xsi:type="dcterms:W3CDTF">2019-12-28T13:12:11Z</dcterms:created>
  <dcterms:modified xsi:type="dcterms:W3CDTF">2020-01-18T14:36:47Z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2015-03-31T00:00:00Z</vt:filetime>
  </property>
  <property fmtid="{D5CDD505-2E9C-101B-9397-08002B2CF9AE}" pid="3" name="Creator">
    <vt:lpwstr>pdftk 1.44 - www.pdftk.com</vt:lpwstr>
  </property>
  <property fmtid="{D5CDD505-2E9C-101B-9397-08002B2CF9AE}" pid="4" name="LastSaved">
    <vt:filetime>2019-12-28T00:00:00Z</vt:filetime>
  </property>
</Properties>
</file>